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62" r:id="rId4"/>
    <p:sldId id="263" r:id="rId5"/>
    <p:sldId id="274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2" r:id="rId24"/>
    <p:sldId id="283" r:id="rId25"/>
    <p:sldId id="285" r:id="rId26"/>
    <p:sldId id="284" r:id="rId27"/>
    <p:sldId id="286" r:id="rId28"/>
    <p:sldId id="287" r:id="rId29"/>
    <p:sldId id="288" r:id="rId30"/>
    <p:sldId id="289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5EA"/>
    <a:srgbClr val="276DE6"/>
    <a:srgbClr val="CCDFEF"/>
    <a:srgbClr val="FFFFFF"/>
    <a:srgbClr val="246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16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B95B4-5795-4E4A-940A-6D18147B2B47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ED91-0A24-46C4-BAA3-8D7697F3C46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ED91-0A24-46C4-BAA3-8D7697F3C4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701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3BED91-0A24-46C4-BAA3-8D7697F3C469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365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E3AFF-B9AA-131B-5632-9495DB3B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9568E8-4D25-0E6E-78C4-C4F4938D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D1076D-B09F-BAD3-4CBF-FA433E6A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63C5BA-F699-BAE1-05FA-7C2EE223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9EE44-541C-1F58-7FDD-EEFA6A4F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09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966B7-AEB3-5664-4641-40CE3C3E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867E306-123A-09B4-7776-36DC50DE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168FD3-0A6D-E604-7039-430B75E9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D5304-764A-CF2B-39E0-119B1040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6CB6D0-771E-A2B8-9E75-67DAA979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3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510744-2FD8-84BA-02FE-DA5ADD33E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A49157-36AD-63C6-AE2C-6FE77510B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0EE44-EA8B-0328-510D-3AADE365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A1CF1-5FB2-8E50-E5E3-AAEBEB35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1280C-931F-128F-7B22-75662C3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82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57278-1835-2106-AC3C-D1E85516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35A4AC-E2E2-3326-CD69-F40AA8DD8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39959-794A-EC6C-6D2D-767A944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86C45-5CAB-9916-5323-9E415806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091C9-1B65-0354-ABEE-B4457660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4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A22F0-8AD7-FD06-AA10-33DE7F2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F019D9-A307-2E86-4826-3E0F01AF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CACFA0-A3EB-91E6-FD3B-55713FB4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28FC4-B02D-3DB6-49A8-0911074D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42E190-159E-9D2D-7916-5206EC6D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961-B46E-9B8C-D019-82F04FC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0F765A-7334-7006-96C7-33743FFC7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31CD53-5BFA-E93F-F654-E921BCD69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F5A274-D1A4-E562-5F59-178811E7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52BE235-EC0F-9EBA-1BE9-50ACF0AB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891330-427F-4853-E55B-E1902FD5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54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59CDA9-B14F-4FF8-C54B-C623574E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756ED5-DA9F-9158-673F-957C0A41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B84A9A-5B50-D5FF-0005-DC069EAA9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1E9AE1-7C20-2C12-E5D5-1267EE5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EF1ED8C-78E2-4CB0-F2F3-FCDEAC2AF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78E3D8-7BA1-0FE3-DCC3-64BEE571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2B990E-D40C-4D9D-5040-7D474545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2E4306-EE60-CBDB-3DBC-3E72022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58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D1F7DB-405A-001F-001A-FDB5BB77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9D24C4-42A8-676F-61C5-965F5814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9214C1-C1BF-256B-E797-82332186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60DE72-8883-5278-E74F-A0357F03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5B175C-0EEC-7430-1C6F-E91E75D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F522E-FC3D-6492-01F2-665AED36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8B38E5-00BC-5C37-F4E3-4DC28622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7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69DB78-4EE0-33E3-FFD6-27F881ED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BDA92F-FC02-C3F0-848F-7EB4B2A5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71BD42-25A8-0E4A-0BA2-B2586F99C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D5BC95-FEEE-F7E8-56CD-D0F64E08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93888-8BFB-99C3-32E6-8A049F01A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839750-3CB2-9C51-1C8A-1362B29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5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197EB-58D7-859B-8BE6-5C00605B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2296B8-BD3E-8F97-4473-24912638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923B5D-0273-1EDC-617E-8164040A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D205FF-C3CB-4CB3-1F3F-29C057D1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7F7-A934-40D9-C629-4BD852CA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C30546-571E-C5F0-1BD1-7F8DA32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122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334CA3-923E-9C5D-FE05-1AEB21A3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D8D762-5997-B8A3-9580-20912EC9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51ABF2-80C3-EE11-AC2B-BC81FD87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10612B-2C1A-47F1-931F-0538AF37D414}" type="datetimeFigureOut">
              <a:rPr lang="it-IT" smtClean="0"/>
              <a:t>11/02/2025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24ECA3-DB25-5853-EDFB-E9FE488B8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2F6671-4A36-8E05-9A05-E4C4E35B0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A5A7C-B10E-4501-A18E-3E7DF7234C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59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7B735CB-1D57-A326-AD83-26FFD35F1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3196682" y="-3196685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653796-D325-ED57-0E65-2377EB902CA4}"/>
              </a:ext>
            </a:extLst>
          </p:cNvPr>
          <p:cNvSpPr txBox="1"/>
          <p:nvPr/>
        </p:nvSpPr>
        <p:spPr>
          <a:xfrm>
            <a:off x="726809" y="780157"/>
            <a:ext cx="108555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Image Super-Resolution</a:t>
            </a:r>
            <a:endParaRPr lang="it-IT" sz="54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endParaRPr lang="it-IT" sz="40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Digital Signal and Image Management Project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University of Milano-Bicocca </a:t>
            </a:r>
          </a:p>
          <a:p>
            <a:endParaRPr lang="it-IT" sz="2800" b="1" dirty="0">
              <a:solidFill>
                <a:schemeClr val="bg1"/>
              </a:solidFill>
            </a:endParaRPr>
          </a:p>
          <a:p>
            <a:r>
              <a:rPr lang="it-IT" sz="2800" b="1" dirty="0">
                <a:solidFill>
                  <a:schemeClr val="bg1"/>
                </a:solidFill>
              </a:rPr>
              <a:t>Matteo Breganni 869549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Francesco Cavallini 920835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D5B95-D12A-1954-14C3-A417925B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4666823"/>
            <a:ext cx="1744862" cy="1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45C7B-ECED-82A4-677C-9B2C742C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23CEC6B-EAA9-D200-481D-4436B8C1644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A657CB5-FE2F-5A65-7C7E-CB5264E766E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88BEAF3-2839-3017-86B4-6EF75337510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B09045D-33AD-7F2F-01F2-47D82C5E8CC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033F5E-1495-F751-7A95-E8F4F05AED67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246BE1"/>
                </a:solidFill>
              </a:rPr>
              <a:t>Solution 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60F66A-3B1A-8888-17D6-A1514F7E5A9D}"/>
              </a:ext>
            </a:extLst>
          </p:cNvPr>
          <p:cNvSpPr txBox="1"/>
          <p:nvPr/>
        </p:nvSpPr>
        <p:spPr>
          <a:xfrm>
            <a:off x="1993328" y="736428"/>
            <a:ext cx="905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Cut</a:t>
            </a:r>
            <a:r>
              <a:rPr lang="it-IT" dirty="0"/>
              <a:t>  the </a:t>
            </a:r>
            <a:r>
              <a:rPr lang="it-IT" dirty="0" err="1"/>
              <a:t>affected</a:t>
            </a:r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, </a:t>
            </a:r>
            <a:r>
              <a:rPr lang="it-IT" dirty="0" err="1"/>
              <a:t>reducing</a:t>
            </a:r>
            <a:r>
              <a:rPr lang="it-IT" dirty="0"/>
              <a:t> the size of the output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FB2F8A0-51B6-347E-D188-B553775A16D6}"/>
              </a:ext>
            </a:extLst>
          </p:cNvPr>
          <p:cNvSpPr txBox="1"/>
          <p:nvPr/>
        </p:nvSpPr>
        <p:spPr>
          <a:xfrm>
            <a:off x="6716976" y="1636278"/>
            <a:ext cx="4154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28.78 dB </a:t>
            </a:r>
          </a:p>
          <a:p>
            <a:r>
              <a:rPr lang="en-US" sz="1400" dirty="0"/>
              <a:t>PSNR between Predicted and HR: 28.97 dB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05E801C-EAD3-B864-7594-21BEAD3FEF6A}"/>
              </a:ext>
            </a:extLst>
          </p:cNvPr>
          <p:cNvSpPr txBox="1"/>
          <p:nvPr/>
        </p:nvSpPr>
        <p:spPr>
          <a:xfrm>
            <a:off x="1993328" y="3349620"/>
            <a:ext cx="8133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Use </a:t>
            </a:r>
            <a:r>
              <a:rPr lang="it-IT" b="1" dirty="0" err="1"/>
              <a:t>padding</a:t>
            </a:r>
            <a:r>
              <a:rPr lang="it-IT" b="1" dirty="0"/>
              <a:t>=‘</a:t>
            </a:r>
            <a:r>
              <a:rPr lang="it-IT" b="1" dirty="0" err="1"/>
              <a:t>valid</a:t>
            </a:r>
            <a:r>
              <a:rPr lang="it-IT" b="1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model </a:t>
            </a:r>
            <a:r>
              <a:rPr lang="it-IT" dirty="0" err="1"/>
              <a:t>will</a:t>
            </a:r>
            <a:r>
              <a:rPr lang="it-IT" dirty="0"/>
              <a:t> reduce the size of the output </a:t>
            </a:r>
            <a:r>
              <a:rPr lang="it-IT" dirty="0" err="1"/>
              <a:t>organically</a:t>
            </a:r>
            <a:r>
              <a:rPr lang="it-IT" dirty="0"/>
              <a:t> (from 33x33 to 21x21)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2FE0831-FCC3-DB7E-66BE-2A859C53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72" y="1171488"/>
            <a:ext cx="4460289" cy="145280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C8781A-0BBF-88FB-01DE-E3A47BD5E1F6}"/>
              </a:ext>
            </a:extLst>
          </p:cNvPr>
          <p:cNvSpPr txBox="1"/>
          <p:nvPr/>
        </p:nvSpPr>
        <p:spPr>
          <a:xfrm>
            <a:off x="1648708" y="2716042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246BE1"/>
                </a:solidFill>
              </a:rPr>
              <a:t>Solution 2 (second model)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A426AF2-ED9F-A71D-DFD1-C806D8A04305}"/>
              </a:ext>
            </a:extLst>
          </p:cNvPr>
          <p:cNvSpPr txBox="1"/>
          <p:nvPr/>
        </p:nvSpPr>
        <p:spPr>
          <a:xfrm>
            <a:off x="1805632" y="5700622"/>
            <a:ext cx="8421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low </a:t>
            </a:r>
            <a:r>
              <a:rPr lang="it-IT" sz="1400" dirty="0" err="1"/>
              <a:t>resolution</a:t>
            </a:r>
            <a:r>
              <a:rPr lang="it-IT" sz="1400" dirty="0"/>
              <a:t> images (</a:t>
            </a:r>
            <a:r>
              <a:rPr lang="it-IT" sz="1400" dirty="0" err="1"/>
              <a:t>bicubic</a:t>
            </a:r>
            <a:r>
              <a:rPr lang="it-IT" sz="1400" dirty="0"/>
              <a:t> </a:t>
            </a:r>
            <a:r>
              <a:rPr lang="it-IT" sz="1400" dirty="0" err="1"/>
              <a:t>interpolation</a:t>
            </a:r>
            <a:r>
              <a:rPr lang="it-IT" sz="1400" dirty="0"/>
              <a:t>) and high-</a:t>
            </a:r>
            <a:r>
              <a:rPr lang="it-IT" sz="1400" dirty="0" err="1"/>
              <a:t>resolution</a:t>
            </a:r>
            <a:r>
              <a:rPr lang="it-IT" sz="1400" dirty="0"/>
              <a:t> images: 38.66 dB </a:t>
            </a:r>
          </a:p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images and high-</a:t>
            </a:r>
            <a:r>
              <a:rPr lang="it-IT" sz="1400" dirty="0" err="1"/>
              <a:t>resolution</a:t>
            </a:r>
            <a:r>
              <a:rPr lang="it-IT" sz="1400" dirty="0"/>
              <a:t> images: </a:t>
            </a:r>
            <a:r>
              <a:rPr lang="it-IT" sz="1400" b="1" dirty="0"/>
              <a:t>37.79 dB (</a:t>
            </a:r>
            <a:r>
              <a:rPr lang="it-IT" sz="1400" b="1" dirty="0" err="1"/>
              <a:t>was</a:t>
            </a:r>
            <a:r>
              <a:rPr lang="it-IT" sz="1400" b="1" dirty="0"/>
              <a:t> 34.52 dB)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C9C10785-FC39-071A-F5A3-56542F70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09" y="4047527"/>
            <a:ext cx="4518413" cy="147944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47D76B7-9DCB-2147-97F6-94BEBBFEE2F0}"/>
              </a:ext>
            </a:extLst>
          </p:cNvPr>
          <p:cNvSpPr txBox="1"/>
          <p:nvPr/>
        </p:nvSpPr>
        <p:spPr>
          <a:xfrm>
            <a:off x="6716976" y="4550209"/>
            <a:ext cx="4154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28.79 dB </a:t>
            </a:r>
          </a:p>
          <a:p>
            <a:r>
              <a:rPr lang="en-US" sz="1400" dirty="0"/>
              <a:t>PSNR between Predicted and HR: 28.96 dB</a:t>
            </a:r>
            <a:endParaRPr lang="it-IT" sz="1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A5DEF7A-3032-603E-5910-238624B7F888}"/>
              </a:ext>
            </a:extLst>
          </p:cNvPr>
          <p:cNvSpPr txBox="1"/>
          <p:nvPr/>
        </p:nvSpPr>
        <p:spPr>
          <a:xfrm>
            <a:off x="2058009" y="6192935"/>
            <a:ext cx="651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Average</a:t>
            </a:r>
            <a:r>
              <a:rPr lang="it-IT" dirty="0"/>
              <a:t> </a:t>
            </a:r>
            <a:r>
              <a:rPr lang="it-IT" b="1" dirty="0"/>
              <a:t>PSNR</a:t>
            </a:r>
            <a:r>
              <a:rPr lang="it-IT" dirty="0"/>
              <a:t> </a:t>
            </a:r>
            <a:r>
              <a:rPr lang="it-IT" b="1" dirty="0" err="1"/>
              <a:t>improved</a:t>
            </a:r>
            <a:r>
              <a:rPr lang="it-IT" b="1" dirty="0"/>
              <a:t> </a:t>
            </a:r>
            <a:r>
              <a:rPr lang="it-IT" b="1" dirty="0" err="1"/>
              <a:t>but</a:t>
            </a:r>
            <a:r>
              <a:rPr lang="it-IT" b="1" dirty="0"/>
              <a:t> </a:t>
            </a:r>
            <a:r>
              <a:rPr lang="it-IT" b="1" dirty="0" err="1"/>
              <a:t>lower</a:t>
            </a:r>
            <a:r>
              <a:rPr lang="it-IT" b="1" dirty="0"/>
              <a:t> </a:t>
            </a:r>
            <a:r>
              <a:rPr lang="it-IT" b="1" dirty="0" err="1"/>
              <a:t>than</a:t>
            </a:r>
            <a:r>
              <a:rPr lang="it-IT" b="1" dirty="0"/>
              <a:t> the baseline, </a:t>
            </a:r>
            <a:r>
              <a:rPr lang="it-IT" b="1" dirty="0" err="1"/>
              <a:t>why</a:t>
            </a:r>
            <a:r>
              <a:rPr lang="it-IT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1195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68F4-665B-7F7D-3DE5-9AF9D948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E969F16-5D00-9548-1583-A624DB8793F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D9D7182-D862-F57F-6EEC-E0B9BE61D2C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27F58D-3CC4-752C-A026-EC6B1EE9B93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C70BD6E-4D0B-E2D8-0C3D-3B25A92982C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D09EBC-6DD1-FBA8-B954-F3A2CB5E1B57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246BE1"/>
                </a:solidFill>
              </a:rPr>
              <a:t>Investigation</a:t>
            </a:r>
            <a:r>
              <a:rPr lang="it-IT" sz="4000" b="1" dirty="0">
                <a:solidFill>
                  <a:srgbClr val="246BE1"/>
                </a:solidFill>
              </a:rPr>
              <a:t> the </a:t>
            </a:r>
            <a:r>
              <a:rPr lang="it-IT" sz="4000" b="1" dirty="0" err="1">
                <a:solidFill>
                  <a:srgbClr val="246BE1"/>
                </a:solidFill>
              </a:rPr>
              <a:t>issue</a:t>
            </a:r>
            <a:endParaRPr lang="it-IT" sz="4000" b="1" dirty="0">
              <a:solidFill>
                <a:srgbClr val="246BE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11C154-9DAD-C6EF-FBA1-7126BBDC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61" y="1327899"/>
            <a:ext cx="8684077" cy="45912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EB80795-8D6C-AF7D-8E75-CDD30487FB44}"/>
              </a:ext>
            </a:extLst>
          </p:cNvPr>
          <p:cNvSpPr txBox="1"/>
          <p:nvPr/>
        </p:nvSpPr>
        <p:spPr>
          <a:xfrm>
            <a:off x="1801107" y="938822"/>
            <a:ext cx="792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Dot plot of </a:t>
            </a:r>
            <a:r>
              <a:rPr lang="it-IT" b="1" dirty="0" err="1"/>
              <a:t>variance</a:t>
            </a:r>
            <a:r>
              <a:rPr lang="it-IT" dirty="0"/>
              <a:t>, LR vs HR PSNR and </a:t>
            </a:r>
            <a:r>
              <a:rPr lang="it-IT" dirty="0" err="1"/>
              <a:t>Predicted</a:t>
            </a:r>
            <a:r>
              <a:rPr lang="it-IT" dirty="0"/>
              <a:t> vs HR PSNR for </a:t>
            </a:r>
            <a:r>
              <a:rPr lang="it-IT" dirty="0" err="1"/>
              <a:t>each</a:t>
            </a:r>
            <a:r>
              <a:rPr lang="it-IT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28949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FB8F4-31B4-F02F-F22A-821C8E61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A77CA2-58C5-DB25-BEE1-BD937467B04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013E519-C426-F258-C0AA-16625037CB8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A5BB67-71D1-5FAF-CC56-8E30A4AB6FC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910FDA6-CDB0-B6A9-EE84-5EB2DDFEDFE3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402F8B9-8031-7D68-702B-DB87199B2810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246BE1"/>
                </a:solidFill>
              </a:rPr>
              <a:t>Investigation</a:t>
            </a:r>
            <a:r>
              <a:rPr lang="it-IT" sz="4000" b="1" dirty="0">
                <a:solidFill>
                  <a:srgbClr val="246BE1"/>
                </a:solidFill>
              </a:rPr>
              <a:t> the </a:t>
            </a:r>
            <a:r>
              <a:rPr lang="it-IT" sz="4000" b="1" dirty="0" err="1">
                <a:solidFill>
                  <a:srgbClr val="246BE1"/>
                </a:solidFill>
              </a:rPr>
              <a:t>issue</a:t>
            </a:r>
            <a:endParaRPr lang="it-IT" sz="4000" b="1" dirty="0">
              <a:solidFill>
                <a:srgbClr val="246BE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2F847C-0954-F9E8-709C-A466B0E0D49A}"/>
              </a:ext>
            </a:extLst>
          </p:cNvPr>
          <p:cNvSpPr txBox="1"/>
          <p:nvPr/>
        </p:nvSpPr>
        <p:spPr>
          <a:xfrm>
            <a:off x="1801107" y="938822"/>
            <a:ext cx="412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Bottom </a:t>
            </a:r>
            <a:r>
              <a:rPr lang="it-IT" dirty="0" err="1"/>
              <a:t>right</a:t>
            </a:r>
            <a:r>
              <a:rPr lang="it-IT" dirty="0"/>
              <a:t> corner of the </a:t>
            </a:r>
            <a:r>
              <a:rPr lang="it-IT" dirty="0" err="1"/>
              <a:t>previous</a:t>
            </a:r>
            <a:r>
              <a:rPr lang="it-IT" dirty="0"/>
              <a:t> plot: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0A237A4-6351-9063-B7ED-72C0C61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18" y="1308154"/>
            <a:ext cx="5488786" cy="28354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2BF0A02-59BC-8FDA-1B30-6AA4C864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49" y="898540"/>
            <a:ext cx="5364432" cy="19740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37FD398-B4EF-F7B0-C1C3-DE0532F8F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49" y="2899406"/>
            <a:ext cx="5390200" cy="197400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F63F67A-F9AA-6F43-E73C-76E28A6F818E}"/>
              </a:ext>
            </a:extLst>
          </p:cNvPr>
          <p:cNvSpPr txBox="1"/>
          <p:nvPr/>
        </p:nvSpPr>
        <p:spPr>
          <a:xfrm>
            <a:off x="954157" y="4322983"/>
            <a:ext cx="5488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Images with the </a:t>
            </a:r>
            <a:r>
              <a:rPr lang="it-IT" dirty="0" err="1"/>
              <a:t>highest</a:t>
            </a:r>
            <a:r>
              <a:rPr lang="it-IT" dirty="0"/>
              <a:t> PSNR </a:t>
            </a:r>
            <a:r>
              <a:rPr lang="it-IT" dirty="0" err="1"/>
              <a:t>difference</a:t>
            </a:r>
            <a:r>
              <a:rPr lang="it-IT" dirty="0"/>
              <a:t> from the baseline are </a:t>
            </a:r>
            <a:r>
              <a:rPr lang="it-IT" dirty="0" err="1"/>
              <a:t>those</a:t>
            </a:r>
            <a:r>
              <a:rPr lang="it-IT" dirty="0"/>
              <a:t> with </a:t>
            </a:r>
            <a:r>
              <a:rPr lang="it-IT" b="1" dirty="0"/>
              <a:t>high PSNR and low </a:t>
            </a:r>
            <a:r>
              <a:rPr lang="it-IT" b="1" dirty="0" err="1"/>
              <a:t>variance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Slight</a:t>
            </a:r>
            <a:r>
              <a:rPr lang="it-IT" dirty="0"/>
              <a:t> shift of color </a:t>
            </a:r>
            <a:r>
              <a:rPr lang="it-IT" dirty="0" err="1"/>
              <a:t>shade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by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High impact </a:t>
            </a:r>
            <a:r>
              <a:rPr lang="it-IT" dirty="0"/>
              <a:t>on the test set </a:t>
            </a:r>
            <a:r>
              <a:rPr lang="it-IT" dirty="0" err="1"/>
              <a:t>average</a:t>
            </a:r>
            <a:r>
              <a:rPr lang="it-IT" dirty="0"/>
              <a:t> PSNR </a:t>
            </a:r>
            <a:r>
              <a:rPr lang="it-IT" dirty="0" err="1"/>
              <a:t>because</a:t>
            </a:r>
            <a:r>
              <a:rPr lang="it-IT" dirty="0"/>
              <a:t> of the high PSNR </a:t>
            </a:r>
            <a:r>
              <a:rPr lang="it-IT" dirty="0" err="1"/>
              <a:t>values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1C43436-2AB4-83DB-3785-CE6134711B73}"/>
              </a:ext>
            </a:extLst>
          </p:cNvPr>
          <p:cNvSpPr txBox="1"/>
          <p:nvPr/>
        </p:nvSpPr>
        <p:spPr>
          <a:xfrm>
            <a:off x="6942137" y="5073993"/>
            <a:ext cx="4752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Excluding</a:t>
            </a:r>
            <a:r>
              <a:rPr lang="it-IT" b="1" dirty="0"/>
              <a:t>  </a:t>
            </a:r>
            <a:r>
              <a:rPr lang="it-IT" b="1" dirty="0" err="1"/>
              <a:t>this</a:t>
            </a:r>
            <a:r>
              <a:rPr lang="it-IT" b="1" dirty="0"/>
              <a:t> </a:t>
            </a:r>
            <a:r>
              <a:rPr lang="it-IT" b="1" dirty="0" err="1"/>
              <a:t>category</a:t>
            </a:r>
            <a:r>
              <a:rPr lang="it-IT" b="1" dirty="0"/>
              <a:t> of images</a:t>
            </a:r>
            <a:r>
              <a:rPr lang="it-IT" dirty="0"/>
              <a:t>:</a:t>
            </a:r>
          </a:p>
          <a:p>
            <a:r>
              <a:rPr lang="it-IT" dirty="0" err="1"/>
              <a:t>Average</a:t>
            </a:r>
            <a:r>
              <a:rPr lang="it-IT" dirty="0"/>
              <a:t> PSNR (LR-HR): 30.99188956352703 </a:t>
            </a:r>
          </a:p>
          <a:p>
            <a:r>
              <a:rPr lang="it-IT" dirty="0" err="1"/>
              <a:t>Average</a:t>
            </a:r>
            <a:r>
              <a:rPr lang="it-IT" dirty="0"/>
              <a:t> PSNR (</a:t>
            </a:r>
            <a:r>
              <a:rPr lang="it-IT" dirty="0" err="1"/>
              <a:t>Pred</a:t>
            </a:r>
            <a:r>
              <a:rPr lang="it-IT" dirty="0"/>
              <a:t>-HR): 31.51631000379358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 </a:t>
            </a:r>
            <a:r>
              <a:rPr lang="it-IT" dirty="0" err="1"/>
              <a:t>finally</a:t>
            </a:r>
            <a:r>
              <a:rPr lang="it-IT" dirty="0"/>
              <a:t> </a:t>
            </a:r>
            <a:r>
              <a:rPr lang="it-IT" dirty="0" err="1"/>
              <a:t>improves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9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F787B-591D-CA35-93F5-F04D5402E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BD4C548-9BCE-6C24-3AEE-45C9D0ED841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C9BC626-52A2-1A75-82D6-EDCC64BCF99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BA9BDF0-CFB4-38A7-3BED-EEFBEDE2E83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0802F92-B895-6D25-24B3-B33C08D9A42A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C3AE678-7349-9941-A36A-0C99939EDC58}"/>
              </a:ext>
            </a:extLst>
          </p:cNvPr>
          <p:cNvSpPr txBox="1"/>
          <p:nvPr/>
        </p:nvSpPr>
        <p:spPr>
          <a:xfrm>
            <a:off x="1648708" y="209765"/>
            <a:ext cx="930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246BE1"/>
                </a:solidFill>
              </a:rPr>
              <a:t>Third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1A4716-8FF4-3072-0C70-329B03CD0E93}"/>
              </a:ext>
            </a:extLst>
          </p:cNvPr>
          <p:cNvSpPr txBox="1"/>
          <p:nvPr/>
        </p:nvSpPr>
        <p:spPr>
          <a:xfrm>
            <a:off x="1993328" y="986893"/>
            <a:ext cx="905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architecture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b="1" dirty="0"/>
              <a:t>256x256x3 input </a:t>
            </a:r>
            <a:r>
              <a:rPr lang="it-IT" dirty="0"/>
              <a:t>and 244x244x3 output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8E7243B-5E4E-A84C-736F-511B42381058}"/>
              </a:ext>
            </a:extLst>
          </p:cNvPr>
          <p:cNvSpPr txBox="1"/>
          <p:nvPr/>
        </p:nvSpPr>
        <p:spPr>
          <a:xfrm>
            <a:off x="2568417" y="3313019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31.03 dB 	PSNR between Predicted and HR: 31.25 dB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66ADA35-933E-8AB4-02D4-F6EEAE0F1BE1}"/>
              </a:ext>
            </a:extLst>
          </p:cNvPr>
          <p:cNvSpPr txBox="1"/>
          <p:nvPr/>
        </p:nvSpPr>
        <p:spPr>
          <a:xfrm>
            <a:off x="1993328" y="5864247"/>
            <a:ext cx="711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Quality </a:t>
            </a:r>
            <a:r>
              <a:rPr lang="it-IT" b="1" dirty="0" err="1"/>
              <a:t>visually</a:t>
            </a:r>
            <a:r>
              <a:rPr lang="it-IT" b="1" dirty="0"/>
              <a:t> </a:t>
            </a:r>
            <a:r>
              <a:rPr lang="it-IT" b="1" dirty="0" err="1"/>
              <a:t>improved</a:t>
            </a:r>
            <a:r>
              <a:rPr lang="it-IT" b="1" dirty="0"/>
              <a:t>, </a:t>
            </a:r>
            <a:r>
              <a:rPr lang="it-IT" b="1" dirty="0" err="1"/>
              <a:t>but</a:t>
            </a:r>
            <a:r>
              <a:rPr lang="it-IT" b="1" dirty="0"/>
              <a:t> PSNR score </a:t>
            </a:r>
            <a:r>
              <a:rPr lang="it-IT" b="1" dirty="0" err="1"/>
              <a:t>doesn’t</a:t>
            </a:r>
            <a:r>
              <a:rPr lang="it-IT" b="1" dirty="0"/>
              <a:t> </a:t>
            </a:r>
            <a:r>
              <a:rPr lang="it-IT" b="1" dirty="0" err="1"/>
              <a:t>reflect</a:t>
            </a:r>
            <a:r>
              <a:rPr lang="it-IT" b="1" dirty="0"/>
              <a:t> it </a:t>
            </a:r>
            <a:r>
              <a:rPr lang="it-IT" b="1" dirty="0" err="1"/>
              <a:t>well</a:t>
            </a:r>
            <a:endParaRPr lang="it-IT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C0F093-580C-A2C4-23CA-110FB548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468" y="1310373"/>
            <a:ext cx="6215063" cy="203174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849BD3A-04FB-10A8-41A2-3DCA7FD4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67" y="3584664"/>
            <a:ext cx="6215064" cy="200826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7653B2-1DAF-E81C-EC67-41E01913C2A5}"/>
              </a:ext>
            </a:extLst>
          </p:cNvPr>
          <p:cNvSpPr txBox="1"/>
          <p:nvPr/>
        </p:nvSpPr>
        <p:spPr>
          <a:xfrm>
            <a:off x="2592057" y="5568286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32.04 dB 	PSNR between Predicted and HR: 32.56 dB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BD2326C-6650-9526-6854-757F8C66EBF7}"/>
              </a:ext>
            </a:extLst>
          </p:cNvPr>
          <p:cNvSpPr txBox="1"/>
          <p:nvPr/>
        </p:nvSpPr>
        <p:spPr>
          <a:xfrm>
            <a:off x="1715633" y="6233579"/>
            <a:ext cx="8728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low </a:t>
            </a:r>
            <a:r>
              <a:rPr lang="it-IT" sz="1400" dirty="0" err="1"/>
              <a:t>resolution</a:t>
            </a:r>
            <a:r>
              <a:rPr lang="it-IT" sz="1400" dirty="0"/>
              <a:t> images (</a:t>
            </a:r>
            <a:r>
              <a:rPr lang="it-IT" sz="1400" dirty="0" err="1"/>
              <a:t>bicubic</a:t>
            </a:r>
            <a:r>
              <a:rPr lang="it-IT" sz="1400" dirty="0"/>
              <a:t> </a:t>
            </a:r>
            <a:r>
              <a:rPr lang="it-IT" sz="1400" dirty="0" err="1"/>
              <a:t>interpolation</a:t>
            </a:r>
            <a:r>
              <a:rPr lang="it-IT" sz="1400" dirty="0"/>
              <a:t>) and high-</a:t>
            </a:r>
            <a:r>
              <a:rPr lang="it-IT" sz="1400" dirty="0" err="1"/>
              <a:t>resolution</a:t>
            </a:r>
            <a:r>
              <a:rPr lang="it-IT" sz="1400" dirty="0"/>
              <a:t> images: 37.92 dB </a:t>
            </a:r>
          </a:p>
          <a:p>
            <a:r>
              <a:rPr lang="it-IT" sz="1400" dirty="0" err="1"/>
              <a:t>Average</a:t>
            </a:r>
            <a:r>
              <a:rPr lang="it-IT" sz="1400" dirty="0"/>
              <a:t> 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images and high-</a:t>
            </a:r>
            <a:r>
              <a:rPr lang="it-IT" sz="1400" dirty="0" err="1"/>
              <a:t>resolution</a:t>
            </a:r>
            <a:r>
              <a:rPr lang="it-IT" sz="1400" dirty="0"/>
              <a:t> images: 37.42 dB</a:t>
            </a:r>
          </a:p>
        </p:txBody>
      </p:sp>
    </p:spTree>
    <p:extLst>
      <p:ext uri="{BB962C8B-B14F-4D97-AF65-F5344CB8AC3E}">
        <p14:creationId xmlns:p14="http://schemas.microsoft.com/office/powerpoint/2010/main" val="2866673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B5E0C-3CB4-3CF8-2E6B-5A02531C4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9395BBF-E2DC-B16A-8D66-61681639028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328D259-29BC-4A00-E861-756EF918BD9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028DB2-EFB3-3A82-8C5C-566FA7B9F325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6D94CF-C1E2-4938-9026-A5EA1EF27FB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179111-A7D2-AA68-43E4-93A1AFE77EE8}"/>
              </a:ext>
            </a:extLst>
          </p:cNvPr>
          <p:cNvSpPr txBox="1"/>
          <p:nvPr/>
        </p:nvSpPr>
        <p:spPr>
          <a:xfrm>
            <a:off x="1648708" y="209765"/>
            <a:ext cx="930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err="1">
                <a:solidFill>
                  <a:srgbClr val="246BE1"/>
                </a:solidFill>
              </a:rPr>
              <a:t>Fourth</a:t>
            </a:r>
            <a:r>
              <a:rPr lang="it-IT" sz="54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1524D6-B41E-6987-8190-4FCB85C898E9}"/>
              </a:ext>
            </a:extLst>
          </p:cNvPr>
          <p:cNvSpPr txBox="1"/>
          <p:nvPr/>
        </p:nvSpPr>
        <p:spPr>
          <a:xfrm>
            <a:off x="1993328" y="986893"/>
            <a:ext cx="96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architecture</a:t>
            </a:r>
            <a:r>
              <a:rPr lang="it-IT" dirty="0"/>
              <a:t>, </a:t>
            </a:r>
            <a:r>
              <a:rPr lang="it-IT" dirty="0" err="1"/>
              <a:t>same</a:t>
            </a:r>
            <a:r>
              <a:rPr lang="it-IT" dirty="0"/>
              <a:t> 256x256x3 input and 244x244x3 output,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b="1" dirty="0"/>
              <a:t>3x scale </a:t>
            </a:r>
            <a:r>
              <a:rPr lang="it-IT" b="1" dirty="0" err="1"/>
              <a:t>factor</a:t>
            </a:r>
            <a:endParaRPr lang="it-IT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B951956-7275-028D-2350-AF6401B613CB}"/>
              </a:ext>
            </a:extLst>
          </p:cNvPr>
          <p:cNvSpPr txBox="1"/>
          <p:nvPr/>
        </p:nvSpPr>
        <p:spPr>
          <a:xfrm>
            <a:off x="1957457" y="4687222"/>
            <a:ext cx="94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Performance </a:t>
            </a:r>
            <a:r>
              <a:rPr lang="it-IT" b="1" dirty="0" err="1"/>
              <a:t>visually</a:t>
            </a:r>
            <a:r>
              <a:rPr lang="it-IT" b="1" dirty="0"/>
              <a:t> </a:t>
            </a:r>
            <a:r>
              <a:rPr lang="it-IT" b="1" dirty="0" err="1"/>
              <a:t>worse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expected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PSNR </a:t>
            </a:r>
            <a:r>
              <a:rPr lang="it-IT" b="1" dirty="0" err="1"/>
              <a:t>values</a:t>
            </a:r>
            <a:r>
              <a:rPr lang="it-IT" b="1" dirty="0"/>
              <a:t> </a:t>
            </a:r>
            <a:r>
              <a:rPr lang="it-IT" b="1" dirty="0" err="1"/>
              <a:t>seem</a:t>
            </a:r>
            <a:r>
              <a:rPr lang="it-IT" b="1" dirty="0"/>
              <a:t> to not </a:t>
            </a:r>
            <a:r>
              <a:rPr lang="it-IT" b="1" dirty="0" err="1"/>
              <a:t>reflect</a:t>
            </a:r>
            <a:r>
              <a:rPr lang="it-IT" b="1" dirty="0"/>
              <a:t> the performance drop </a:t>
            </a:r>
            <a:r>
              <a:rPr lang="it-IT" dirty="0" err="1"/>
              <a:t>compared</a:t>
            </a:r>
            <a:r>
              <a:rPr lang="it-IT" dirty="0"/>
              <a:t> to the </a:t>
            </a:r>
            <a:r>
              <a:rPr lang="it-IT" dirty="0" err="1"/>
              <a:t>previous</a:t>
            </a:r>
            <a:r>
              <a:rPr lang="it-IT" dirty="0"/>
              <a:t> model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E54936-6BB6-6A9C-ADF9-8CB28A429236}"/>
              </a:ext>
            </a:extLst>
          </p:cNvPr>
          <p:cNvSpPr txBox="1"/>
          <p:nvPr/>
        </p:nvSpPr>
        <p:spPr>
          <a:xfrm>
            <a:off x="1685815" y="5368874"/>
            <a:ext cx="9605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Average PSNR between low resolution images (bicubic interpolation) and high-resolution images: 37.52 dB (was </a:t>
            </a:r>
            <a:r>
              <a:rPr lang="it-IT" sz="1400" dirty="0"/>
              <a:t>37.92 dB)</a:t>
            </a:r>
            <a:r>
              <a:rPr lang="en-US" sz="1400" dirty="0"/>
              <a:t> </a:t>
            </a:r>
          </a:p>
          <a:p>
            <a:r>
              <a:rPr lang="en-US" sz="1400" dirty="0"/>
              <a:t>Average PSNR between predicted images and high-resolution images: 37.03 dB (was </a:t>
            </a:r>
            <a:r>
              <a:rPr lang="it-IT" sz="1400" dirty="0"/>
              <a:t>37.42 dB)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3C424D6-8061-481E-6762-E86FD31B4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457" y="1356225"/>
            <a:ext cx="8686715" cy="281473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C31C01-F1E3-F5B0-8159-2E04F1A20B6D}"/>
              </a:ext>
            </a:extLst>
          </p:cNvPr>
          <p:cNvSpPr txBox="1"/>
          <p:nvPr/>
        </p:nvSpPr>
        <p:spPr>
          <a:xfrm>
            <a:off x="2766351" y="4154605"/>
            <a:ext cx="7851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28.54 dB 	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28.56 dB</a:t>
            </a:r>
          </a:p>
        </p:txBody>
      </p:sp>
    </p:spTree>
    <p:extLst>
      <p:ext uri="{BB962C8B-B14F-4D97-AF65-F5344CB8AC3E}">
        <p14:creationId xmlns:p14="http://schemas.microsoft.com/office/powerpoint/2010/main" val="370383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F0B56-95A5-CBFE-ECBC-936949EA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A326751-0A61-6C18-B8C2-BACBE0ACA9E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E1BC41C-1EF1-B004-74D7-308FF34C0C4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42590AD-0847-242D-59A8-EA434902022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D1CD265-11FF-2959-E4CF-134F4007C02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6D8726-8040-D3F6-CAB8-F3D977370D23}"/>
              </a:ext>
            </a:extLst>
          </p:cNvPr>
          <p:cNvSpPr txBox="1"/>
          <p:nvPr/>
        </p:nvSpPr>
        <p:spPr>
          <a:xfrm>
            <a:off x="1648708" y="130253"/>
            <a:ext cx="9304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err="1">
                <a:solidFill>
                  <a:srgbClr val="246BE1"/>
                </a:solidFill>
              </a:rPr>
              <a:t>Introducing</a:t>
            </a:r>
            <a:r>
              <a:rPr lang="it-IT" sz="4000" b="1" dirty="0">
                <a:solidFill>
                  <a:srgbClr val="246BE1"/>
                </a:solidFill>
              </a:rPr>
              <a:t> </a:t>
            </a:r>
            <a:r>
              <a:rPr lang="it-IT" sz="4000" b="1" dirty="0" err="1">
                <a:solidFill>
                  <a:srgbClr val="246BE1"/>
                </a:solidFill>
              </a:rPr>
              <a:t>Structural</a:t>
            </a:r>
            <a:r>
              <a:rPr lang="it-IT" sz="4000" b="1" dirty="0">
                <a:solidFill>
                  <a:srgbClr val="246BE1"/>
                </a:solidFill>
              </a:rPr>
              <a:t> </a:t>
            </a:r>
            <a:r>
              <a:rPr lang="it-IT" sz="4000" b="1" dirty="0" err="1">
                <a:solidFill>
                  <a:srgbClr val="246BE1"/>
                </a:solidFill>
              </a:rPr>
              <a:t>Similarity</a:t>
            </a:r>
            <a:r>
              <a:rPr lang="it-IT" sz="4000" b="1" dirty="0">
                <a:solidFill>
                  <a:srgbClr val="246BE1"/>
                </a:solidFill>
              </a:rPr>
              <a:t> Index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652CCD-B415-393E-E21F-C4E24E0D1892}"/>
              </a:ext>
            </a:extLst>
          </p:cNvPr>
          <p:cNvSpPr txBox="1"/>
          <p:nvPr/>
        </p:nvSpPr>
        <p:spPr>
          <a:xfrm>
            <a:off x="1360039" y="837364"/>
            <a:ext cx="98815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Model 3 performance </a:t>
            </a:r>
            <a:r>
              <a:rPr lang="it-IT" dirty="0"/>
              <a:t>(2x scale </a:t>
            </a:r>
            <a:r>
              <a:rPr lang="it-IT" dirty="0" err="1"/>
              <a:t>factor</a:t>
            </a:r>
            <a:r>
              <a:rPr lang="it-IT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low resolution images (bicubic interpolation) and high-resolution images: 37.92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predicted images and high-resolution images: 37.42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low resolution images (bicubic interpolation) and high-resolution images: </a:t>
            </a:r>
            <a:r>
              <a:rPr lang="en-US" sz="1600" b="1" dirty="0"/>
              <a:t>0.8460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predicted images and high-resolution images: </a:t>
            </a:r>
            <a:r>
              <a:rPr lang="en-US" sz="1600" b="1" dirty="0"/>
              <a:t>0.9050</a:t>
            </a:r>
            <a:endParaRPr lang="it-I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8EFA3B-E300-9EAA-FE47-FD4B2BB87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10" y="2152649"/>
            <a:ext cx="4558890" cy="150684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6C67E92-FBE9-8D76-0522-AEC6EF395391}"/>
              </a:ext>
            </a:extLst>
          </p:cNvPr>
          <p:cNvSpPr txBox="1"/>
          <p:nvPr/>
        </p:nvSpPr>
        <p:spPr>
          <a:xfrm>
            <a:off x="1231331" y="3842724"/>
            <a:ext cx="1108213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Model 4 performance </a:t>
            </a:r>
            <a:r>
              <a:rPr lang="it-IT" dirty="0"/>
              <a:t>(3x scale </a:t>
            </a:r>
            <a:r>
              <a:rPr lang="it-IT" dirty="0" err="1"/>
              <a:t>factor</a:t>
            </a:r>
            <a:r>
              <a:rPr lang="it-IT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low resolution images (bicubic interpolation) and high-resolution images: 37.52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PSNR</a:t>
            </a:r>
            <a:r>
              <a:rPr lang="en-US" sz="1600" dirty="0"/>
              <a:t> between predicted images and high-resolution images: 37.03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low resolution images (bicubic interpolation) and high-resolution images: </a:t>
            </a:r>
            <a:r>
              <a:rPr lang="en-US" sz="1600" b="1" dirty="0"/>
              <a:t>0.8069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 </a:t>
            </a:r>
            <a:r>
              <a:rPr lang="en-US" sz="1600" b="1" dirty="0"/>
              <a:t>SSIM</a:t>
            </a:r>
            <a:r>
              <a:rPr lang="en-US" sz="1600" dirty="0"/>
              <a:t> between predicted images and high-resolution images: </a:t>
            </a:r>
            <a:r>
              <a:rPr lang="en-US" sz="1600" b="1" dirty="0"/>
              <a:t>0.8173</a:t>
            </a:r>
            <a:endParaRPr lang="it-IT" sz="1600" b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B1BCD4D-6E64-58F1-4C76-ABA6E4E4ADB4}"/>
              </a:ext>
            </a:extLst>
          </p:cNvPr>
          <p:cNvSpPr txBox="1"/>
          <p:nvPr/>
        </p:nvSpPr>
        <p:spPr>
          <a:xfrm>
            <a:off x="6308200" y="2367464"/>
            <a:ext cx="39845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LR and HR: 28.69 dB </a:t>
            </a:r>
          </a:p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28.92 dB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LR and HR: </a:t>
            </a:r>
            <a:r>
              <a:rPr lang="it-IT" sz="1600" b="1" dirty="0"/>
              <a:t>0.64</a:t>
            </a:r>
            <a:r>
              <a:rPr lang="it-IT" sz="1600" dirty="0"/>
              <a:t>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</a:t>
            </a:r>
            <a:r>
              <a:rPr lang="it-IT" sz="1600" b="1" dirty="0"/>
              <a:t>0.78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34AD9EA-B736-2A44-1F19-1A72E836B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10" y="5181854"/>
            <a:ext cx="4558890" cy="148625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4840414-F1A9-FEA6-F5D8-159C044FE212}"/>
              </a:ext>
            </a:extLst>
          </p:cNvPr>
          <p:cNvSpPr txBox="1"/>
          <p:nvPr/>
        </p:nvSpPr>
        <p:spPr>
          <a:xfrm>
            <a:off x="6308200" y="5380167"/>
            <a:ext cx="42738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LR and HR: 28.54 dB </a:t>
            </a:r>
          </a:p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28.56 dB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LR and HR: </a:t>
            </a:r>
            <a:r>
              <a:rPr lang="it-IT" sz="1600" b="1" dirty="0"/>
              <a:t>0.55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</a:t>
            </a:r>
            <a:r>
              <a:rPr lang="it-IT" sz="1600" b="1" dirty="0"/>
              <a:t>0.58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87EA686-2892-18BD-E636-41D7C8E6B344}"/>
              </a:ext>
            </a:extLst>
          </p:cNvPr>
          <p:cNvSpPr txBox="1"/>
          <p:nvPr/>
        </p:nvSpPr>
        <p:spPr>
          <a:xfrm>
            <a:off x="9694114" y="1882771"/>
            <a:ext cx="2937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Inflated</a:t>
            </a:r>
            <a:r>
              <a:rPr lang="it-IT" sz="1400" dirty="0"/>
              <a:t> by easy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Good gap from baseline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DCEE3F4-DD85-77F6-62A4-A4CAFB4CDFFE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0835148" y="1750142"/>
            <a:ext cx="327885" cy="132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7745E062-0273-D216-292F-7767C2BBDED9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8445112" y="2021205"/>
            <a:ext cx="1249002" cy="123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97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0F9F-4B80-AA46-9422-BA52436E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8FB0EDD-9874-6D0E-89F5-AA41F872EE3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4315140-1779-7BB0-F959-1BA47A52CB8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B59C720-6A46-6A35-0D32-844B1C7BEF2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C49F765-ADD4-C06B-6EDF-42135BA4BDC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853A9B-DE78-61D1-9556-C32BEDBA4636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Second dataset and </a:t>
            </a:r>
            <a:r>
              <a:rPr lang="it-IT" sz="4800" b="1" dirty="0" err="1">
                <a:solidFill>
                  <a:srgbClr val="246BE1"/>
                </a:solidFill>
              </a:rPr>
              <a:t>fifth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BFDC50-C0EC-E81F-BFB5-6BEC4DC11814}"/>
              </a:ext>
            </a:extLst>
          </p:cNvPr>
          <p:cNvSpPr txBox="1"/>
          <p:nvPr/>
        </p:nvSpPr>
        <p:spPr>
          <a:xfrm>
            <a:off x="1993328" y="1234484"/>
            <a:ext cx="937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Mammals</a:t>
            </a:r>
            <a:r>
              <a:rPr lang="it-IT" dirty="0"/>
              <a:t>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Hoping</a:t>
            </a:r>
            <a:r>
              <a:rPr lang="it-IT" dirty="0"/>
              <a:t> that </a:t>
            </a:r>
            <a:r>
              <a:rPr lang="it-IT" dirty="0" err="1"/>
              <a:t>similarity</a:t>
            </a:r>
            <a:r>
              <a:rPr lang="it-IT" dirty="0"/>
              <a:t> can help the model </a:t>
            </a:r>
            <a:r>
              <a:rPr lang="it-IT" dirty="0" err="1"/>
              <a:t>learn</a:t>
            </a:r>
            <a:r>
              <a:rPr lang="it-IT" dirty="0"/>
              <a:t> more </a:t>
            </a:r>
            <a:r>
              <a:rPr lang="it-IT" dirty="0" err="1"/>
              <a:t>easily</a:t>
            </a:r>
            <a:r>
              <a:rPr lang="it-IT" dirty="0"/>
              <a:t> and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performance</a:t>
            </a:r>
          </a:p>
        </p:txBody>
      </p:sp>
      <p:pic>
        <p:nvPicPr>
          <p:cNvPr id="6" name="Immagine 5" descr="Immagine che contiene mammifero, scoiattolo, aria aperta, roditore&#10;&#10;Descrizione generata automaticamente">
            <a:extLst>
              <a:ext uri="{FF2B5EF4-FFF2-40B4-BE49-F238E27FC236}">
                <a16:creationId xmlns:a16="http://schemas.microsoft.com/office/drawing/2014/main" id="{10EEC8C4-409E-8E50-F80A-A564AA5E9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5" y="2525581"/>
            <a:ext cx="2384816" cy="2384816"/>
          </a:xfrm>
          <a:prstGeom prst="rect">
            <a:avLst/>
          </a:prstGeom>
        </p:spPr>
      </p:pic>
      <p:pic>
        <p:nvPicPr>
          <p:cNvPr id="12" name="Immagine 11" descr="Immagine che contiene mammifero, orso, aria aperta, acqua&#10;&#10;Descrizione generata automaticamente">
            <a:extLst>
              <a:ext uri="{FF2B5EF4-FFF2-40B4-BE49-F238E27FC236}">
                <a16:creationId xmlns:a16="http://schemas.microsoft.com/office/drawing/2014/main" id="{CEA3AF3B-BD79-C62A-ED89-BBEADB2A7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87" y="3855720"/>
            <a:ext cx="2438400" cy="2438400"/>
          </a:xfrm>
          <a:prstGeom prst="rect">
            <a:avLst/>
          </a:prstGeom>
        </p:spPr>
      </p:pic>
      <p:pic>
        <p:nvPicPr>
          <p:cNvPr id="18" name="Immagine 17" descr="Immagine che contiene mammifero, Camelide, cammello, Dromedario&#10;&#10;Descrizione generata automaticamente">
            <a:extLst>
              <a:ext uri="{FF2B5EF4-FFF2-40B4-BE49-F238E27FC236}">
                <a16:creationId xmlns:a16="http://schemas.microsoft.com/office/drawing/2014/main" id="{C8CF3D04-A639-BC6B-06B5-C0624D801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23" y="2457279"/>
            <a:ext cx="2438400" cy="2438400"/>
          </a:xfrm>
          <a:prstGeom prst="rect">
            <a:avLst/>
          </a:prstGeom>
        </p:spPr>
      </p:pic>
      <p:pic>
        <p:nvPicPr>
          <p:cNvPr id="20" name="Immagine 19" descr="Immagine che contiene mammifero, lama, aria aperta, alpaca&#10;&#10;Descrizione generata automaticamente">
            <a:extLst>
              <a:ext uri="{FF2B5EF4-FFF2-40B4-BE49-F238E27FC236}">
                <a16:creationId xmlns:a16="http://schemas.microsoft.com/office/drawing/2014/main" id="{38B97216-0647-C27C-2E4C-69F0C9514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59" y="385572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8478-D214-BD4F-BBDF-3A8FD4B5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BAC4235-044B-B973-6806-990D4D0AAE7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7BE30E5-98F3-1429-11C9-46366A87A03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2FF3BB4-9CF3-C132-C0E1-DDAE966C5FF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BFBF1D2-632C-3AEF-9DF5-8D5A0901C50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4762C1-0363-DF6D-08F4-D25FFBA17C27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Second dataset and </a:t>
            </a:r>
            <a:r>
              <a:rPr lang="it-IT" sz="4800" b="1" dirty="0" err="1">
                <a:solidFill>
                  <a:srgbClr val="246BE1"/>
                </a:solidFill>
              </a:rPr>
              <a:t>fifth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8443D0-9E10-F2A5-B8A6-186BC3850158}"/>
              </a:ext>
            </a:extLst>
          </p:cNvPr>
          <p:cNvSpPr txBox="1"/>
          <p:nvPr/>
        </p:nvSpPr>
        <p:spPr>
          <a:xfrm>
            <a:off x="1496840" y="1591121"/>
            <a:ext cx="9974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31.88 dB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31.84 dB 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</a:t>
            </a:r>
            <a:r>
              <a:rPr lang="it-IT" sz="1600" b="1" dirty="0"/>
              <a:t>0.7861 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</a:t>
            </a:r>
            <a:r>
              <a:rPr lang="it-IT" sz="1600" b="1" dirty="0"/>
              <a:t>0.7948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E557835-EDDC-672B-1D5F-C520DC7546E2}"/>
              </a:ext>
            </a:extLst>
          </p:cNvPr>
          <p:cNvSpPr txBox="1"/>
          <p:nvPr/>
        </p:nvSpPr>
        <p:spPr>
          <a:xfrm>
            <a:off x="1801107" y="2760000"/>
            <a:ext cx="425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Disappointing</a:t>
            </a:r>
            <a:r>
              <a:rPr lang="it-IT" b="1" dirty="0"/>
              <a:t> </a:t>
            </a:r>
            <a:r>
              <a:rPr lang="it-IT" b="1" dirty="0" err="1"/>
              <a:t>results</a:t>
            </a:r>
            <a:endParaRPr lang="it-IT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Very</a:t>
            </a:r>
            <a:r>
              <a:rPr lang="it-IT" dirty="0"/>
              <a:t> close to the baseline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worse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model 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627BAA4-76FA-B759-E341-B66A88D9335B}"/>
              </a:ext>
            </a:extLst>
          </p:cNvPr>
          <p:cNvSpPr txBox="1"/>
          <p:nvPr/>
        </p:nvSpPr>
        <p:spPr>
          <a:xfrm>
            <a:off x="1801107" y="1162143"/>
            <a:ext cx="593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as</a:t>
            </a:r>
            <a:r>
              <a:rPr lang="it-IT" dirty="0"/>
              <a:t> model 3, 256x256 input, 2x scale </a:t>
            </a:r>
            <a:r>
              <a:rPr lang="it-IT" dirty="0" err="1"/>
              <a:t>factor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5B5B095-C7B4-2BA4-D671-4C2408762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51" y="3761952"/>
            <a:ext cx="6913242" cy="224213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500C70-4FE2-DCBC-0252-412026C11EF4}"/>
              </a:ext>
            </a:extLst>
          </p:cNvPr>
          <p:cNvSpPr txBox="1"/>
          <p:nvPr/>
        </p:nvSpPr>
        <p:spPr>
          <a:xfrm>
            <a:off x="1801107" y="6042067"/>
            <a:ext cx="780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Very</a:t>
            </a:r>
            <a:r>
              <a:rPr lang="it-IT" dirty="0"/>
              <a:t> small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improvement</a:t>
            </a:r>
            <a:r>
              <a:rPr lang="it-IT" dirty="0"/>
              <a:t> </a:t>
            </a:r>
            <a:r>
              <a:rPr lang="it-IT" dirty="0" err="1"/>
              <a:t>probably</a:t>
            </a:r>
            <a:r>
              <a:rPr lang="it-IT" dirty="0"/>
              <a:t> due to the </a:t>
            </a:r>
            <a:r>
              <a:rPr lang="it-IT" b="1" dirty="0" err="1"/>
              <a:t>broad</a:t>
            </a:r>
            <a:r>
              <a:rPr lang="it-IT" b="1" dirty="0"/>
              <a:t> dataset </a:t>
            </a:r>
            <a:r>
              <a:rPr lang="it-IT" dirty="0"/>
              <a:t>and the </a:t>
            </a:r>
            <a:r>
              <a:rPr lang="it-IT" b="1" dirty="0" err="1"/>
              <a:t>unpredictability</a:t>
            </a:r>
            <a:r>
              <a:rPr lang="it-IT" dirty="0"/>
              <a:t> of </a:t>
            </a:r>
            <a:r>
              <a:rPr lang="it-IT" dirty="0" err="1"/>
              <a:t>certain</a:t>
            </a:r>
            <a:r>
              <a:rPr lang="it-IT" dirty="0"/>
              <a:t> textures like </a:t>
            </a:r>
            <a:r>
              <a:rPr lang="it-IT" b="1" dirty="0" err="1"/>
              <a:t>fur</a:t>
            </a:r>
            <a:endParaRPr lang="it-IT" b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257B7D8-38C6-8241-DA2E-A66E6412D2DE}"/>
              </a:ext>
            </a:extLst>
          </p:cNvPr>
          <p:cNvSpPr txBox="1"/>
          <p:nvPr/>
        </p:nvSpPr>
        <p:spPr>
          <a:xfrm>
            <a:off x="7931937" y="4344409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LR and HR: 29.13 dB </a:t>
            </a:r>
          </a:p>
          <a:p>
            <a:r>
              <a:rPr lang="it-IT" sz="1600" dirty="0"/>
              <a:t>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29.14 dB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LR and HR: 0.54 </a:t>
            </a:r>
          </a:p>
          <a:p>
            <a:r>
              <a:rPr lang="it-IT" sz="1600" dirty="0"/>
              <a:t>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and HR: 0.56</a:t>
            </a:r>
          </a:p>
        </p:txBody>
      </p:sp>
    </p:spTree>
    <p:extLst>
      <p:ext uri="{BB962C8B-B14F-4D97-AF65-F5344CB8AC3E}">
        <p14:creationId xmlns:p14="http://schemas.microsoft.com/office/powerpoint/2010/main" val="236914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B93CC-4277-7E0E-9640-58BB205F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4465E0A-F9C2-8CDF-5323-A741A15C767C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597ADE4-F0D4-B2AA-8C4C-C0F6B51AD6F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6B2A3FA-5483-6E57-0C67-537B8710815A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3ED1763-B6C7-151C-ACE8-64212D412F4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BBE578-347F-C586-7E53-4040BA301FD2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Third dataset and </a:t>
            </a:r>
            <a:r>
              <a:rPr lang="it-IT" sz="4800" b="1" dirty="0" err="1">
                <a:solidFill>
                  <a:srgbClr val="246BE1"/>
                </a:solidFill>
              </a:rPr>
              <a:t>sixth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A310A1-CE1D-205E-29AD-A3883CB5D9A6}"/>
              </a:ext>
            </a:extLst>
          </p:cNvPr>
          <p:cNvSpPr txBox="1"/>
          <p:nvPr/>
        </p:nvSpPr>
        <p:spPr>
          <a:xfrm>
            <a:off x="1993328" y="1234484"/>
            <a:ext cx="937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Architecture</a:t>
            </a:r>
            <a:r>
              <a:rPr lang="it-IT" dirty="0"/>
              <a:t>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Different</a:t>
            </a:r>
            <a:r>
              <a:rPr lang="it-IT" dirty="0"/>
              <a:t> styles of </a:t>
            </a:r>
            <a:r>
              <a:rPr lang="it-IT" dirty="0" err="1"/>
              <a:t>architecture</a:t>
            </a:r>
            <a:r>
              <a:rPr lang="it-IT" dirty="0"/>
              <a:t>, </a:t>
            </a:r>
            <a:r>
              <a:rPr lang="it-IT" dirty="0" err="1"/>
              <a:t>should</a:t>
            </a:r>
            <a:r>
              <a:rPr lang="it-IT" dirty="0"/>
              <a:t> share some features like </a:t>
            </a:r>
            <a:r>
              <a:rPr lang="it-IT" b="1" dirty="0" err="1"/>
              <a:t>sharp</a:t>
            </a:r>
            <a:r>
              <a:rPr lang="it-IT" b="1" dirty="0"/>
              <a:t> </a:t>
            </a:r>
            <a:r>
              <a:rPr lang="it-IT" b="1" dirty="0" err="1"/>
              <a:t>edges</a:t>
            </a:r>
            <a:endParaRPr lang="it-IT" b="1" dirty="0"/>
          </a:p>
        </p:txBody>
      </p:sp>
      <p:pic>
        <p:nvPicPr>
          <p:cNvPr id="7" name="Immagine 6" descr="Immagine che contiene aria aperta, cielo, automobile, nuvola&#10;&#10;Descrizione generata automaticamente">
            <a:extLst>
              <a:ext uri="{FF2B5EF4-FFF2-40B4-BE49-F238E27FC236}">
                <a16:creationId xmlns:a16="http://schemas.microsoft.com/office/drawing/2014/main" id="{CA1B0CEF-46C4-BEAA-E8F6-76E8A9A3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5" y="3200400"/>
            <a:ext cx="2218927" cy="3007097"/>
          </a:xfrm>
          <a:prstGeom prst="rect">
            <a:avLst/>
          </a:prstGeom>
        </p:spPr>
      </p:pic>
      <p:pic>
        <p:nvPicPr>
          <p:cNvPr id="13" name="Immagine 12" descr="Immagine che contiene aria aperta, cielo, Veicolo terrestre, veicolo&#10;&#10;Descrizione generata automaticamente">
            <a:extLst>
              <a:ext uri="{FF2B5EF4-FFF2-40B4-BE49-F238E27FC236}">
                <a16:creationId xmlns:a16="http://schemas.microsoft.com/office/drawing/2014/main" id="{B902272E-5BDE-4541-614D-57A97C3C5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05" y="2206627"/>
            <a:ext cx="2550795" cy="3401060"/>
          </a:xfrm>
          <a:prstGeom prst="rect">
            <a:avLst/>
          </a:prstGeom>
        </p:spPr>
      </p:pic>
      <p:pic>
        <p:nvPicPr>
          <p:cNvPr id="15" name="Immagine 14" descr="Immagine che contiene edificio, aria aperta, casa, proprietà&#10;&#10;Descrizione generata automaticamente">
            <a:extLst>
              <a:ext uri="{FF2B5EF4-FFF2-40B4-BE49-F238E27FC236}">
                <a16:creationId xmlns:a16="http://schemas.microsoft.com/office/drawing/2014/main" id="{6952238B-433C-E45E-1039-DE9EF88CC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39" y="4299121"/>
            <a:ext cx="3174014" cy="1908376"/>
          </a:xfrm>
          <a:prstGeom prst="rect">
            <a:avLst/>
          </a:prstGeom>
        </p:spPr>
      </p:pic>
      <p:pic>
        <p:nvPicPr>
          <p:cNvPr id="17" name="Immagine 16" descr="Immagine che contiene aria aperta, cielo, edificio, acqua&#10;&#10;Descrizione generata automaticamente">
            <a:extLst>
              <a:ext uri="{FF2B5EF4-FFF2-40B4-BE49-F238E27FC236}">
                <a16:creationId xmlns:a16="http://schemas.microsoft.com/office/drawing/2014/main" id="{085BEF97-8F9C-F696-F7B6-CF5A3C568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689" y="1998956"/>
            <a:ext cx="2879867" cy="21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67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EA33A-04E8-5B87-E8ED-2F5AB163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947C887-2AD2-8DDA-1F8D-787F24EB0F4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1D7710D-D1E0-A384-E492-F721CC1BA93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43BE315-F68A-4C5A-5A09-ADFE1F64FB5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8479426-BEA0-1CED-150C-8FCD573C762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FE5F84C-2E1E-1A78-7024-3CD5F3607F59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Third dataset and </a:t>
            </a:r>
            <a:r>
              <a:rPr lang="it-IT" sz="4800" b="1" dirty="0" err="1">
                <a:solidFill>
                  <a:srgbClr val="246BE1"/>
                </a:solidFill>
              </a:rPr>
              <a:t>sixth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A1FD5-84B0-A304-E66E-F4819B527B9D}"/>
              </a:ext>
            </a:extLst>
          </p:cNvPr>
          <p:cNvSpPr txBox="1"/>
          <p:nvPr/>
        </p:nvSpPr>
        <p:spPr>
          <a:xfrm>
            <a:off x="1496840" y="1591121"/>
            <a:ext cx="9974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Average PSNR between low resolution images (bicubic interpolation) and high-resolution images: 33.96 dB </a:t>
            </a:r>
          </a:p>
          <a:p>
            <a:r>
              <a:rPr lang="en-US" sz="1600" dirty="0"/>
              <a:t>Average PSNR between predicted images and high-resolution images: 35.92 dB </a:t>
            </a:r>
          </a:p>
          <a:p>
            <a:r>
              <a:rPr lang="en-US" sz="1600" dirty="0"/>
              <a:t>Average SSIM between low resolution images (bicubic interpolation) and high-resolution images: </a:t>
            </a:r>
            <a:r>
              <a:rPr lang="en-US" sz="1600" b="1" dirty="0"/>
              <a:t>0.8554 </a:t>
            </a:r>
          </a:p>
          <a:p>
            <a:r>
              <a:rPr lang="en-US" sz="1600" dirty="0"/>
              <a:t>Average SSIM between predicted images and high-resolution images: </a:t>
            </a:r>
            <a:r>
              <a:rPr lang="en-US" sz="1600" b="1" dirty="0"/>
              <a:t>0.9477</a:t>
            </a:r>
            <a:endParaRPr lang="it-IT" sz="16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5BCDE7C-9230-CD7C-A536-A85AC521486C}"/>
              </a:ext>
            </a:extLst>
          </p:cNvPr>
          <p:cNvSpPr txBox="1"/>
          <p:nvPr/>
        </p:nvSpPr>
        <p:spPr>
          <a:xfrm>
            <a:off x="1791168" y="2760000"/>
            <a:ext cx="396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Really</a:t>
            </a:r>
            <a:r>
              <a:rPr lang="it-IT" dirty="0"/>
              <a:t> good </a:t>
            </a:r>
            <a:r>
              <a:rPr lang="it-IT" dirty="0" err="1"/>
              <a:t>results</a:t>
            </a:r>
            <a:r>
              <a:rPr lang="it-IT" dirty="0"/>
              <a:t>, SSIM close to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1492B8-9D34-1687-0C24-22FD925E76E3}"/>
              </a:ext>
            </a:extLst>
          </p:cNvPr>
          <p:cNvSpPr txBox="1"/>
          <p:nvPr/>
        </p:nvSpPr>
        <p:spPr>
          <a:xfrm>
            <a:off x="1801107" y="1162143"/>
            <a:ext cx="660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model </a:t>
            </a:r>
            <a:r>
              <a:rPr lang="it-IT" dirty="0" err="1"/>
              <a:t>as</a:t>
            </a:r>
            <a:r>
              <a:rPr lang="it-IT" dirty="0"/>
              <a:t> model 3 and 5, 256x256 input, </a:t>
            </a:r>
            <a:r>
              <a:rPr lang="it-IT" b="1" dirty="0"/>
              <a:t>2x scale </a:t>
            </a:r>
            <a:r>
              <a:rPr lang="it-IT" b="1" dirty="0" err="1"/>
              <a:t>factor</a:t>
            </a:r>
            <a:endParaRPr lang="it-IT" b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FA1BF0-C4EE-2165-69D1-E9C1C6F7E6BC}"/>
              </a:ext>
            </a:extLst>
          </p:cNvPr>
          <p:cNvSpPr txBox="1"/>
          <p:nvPr/>
        </p:nvSpPr>
        <p:spPr>
          <a:xfrm>
            <a:off x="7160936" y="3478307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PSNR between LR and HR: 29.79 dB </a:t>
            </a:r>
          </a:p>
          <a:p>
            <a:r>
              <a:rPr lang="en-US" sz="1600" dirty="0"/>
              <a:t>PSNR between Predicted and HR: 30.31 dB </a:t>
            </a:r>
          </a:p>
          <a:p>
            <a:r>
              <a:rPr lang="en-US" sz="1600" dirty="0"/>
              <a:t>SSIM between LR and HR: </a:t>
            </a:r>
            <a:r>
              <a:rPr lang="en-US" sz="1600" b="1" dirty="0"/>
              <a:t>0.75 </a:t>
            </a:r>
          </a:p>
          <a:p>
            <a:r>
              <a:rPr lang="en-US" sz="1600" dirty="0"/>
              <a:t>SSIM between Predicted and HR: </a:t>
            </a:r>
            <a:r>
              <a:rPr lang="en-US" sz="1600" b="1" dirty="0"/>
              <a:t>0.86</a:t>
            </a:r>
            <a:endParaRPr lang="it-IT" sz="16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2F2D1B-4D87-6DF2-486B-083A0E36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51" y="3125521"/>
            <a:ext cx="5458365" cy="178279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AFF8664-28D8-C972-9E01-89A231D2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40" y="4982408"/>
            <a:ext cx="5422914" cy="17452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ED4B5E7-3EA1-E83B-6C4A-B818088D6CD2}"/>
              </a:ext>
            </a:extLst>
          </p:cNvPr>
          <p:cNvSpPr txBox="1"/>
          <p:nvPr/>
        </p:nvSpPr>
        <p:spPr>
          <a:xfrm>
            <a:off x="7160935" y="5316399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PSNR between LR and HR: 29.40 dB </a:t>
            </a:r>
          </a:p>
          <a:p>
            <a:r>
              <a:rPr lang="en-US" sz="1600" dirty="0"/>
              <a:t>PSNR between Predicted and HR: 31.61 dB </a:t>
            </a:r>
          </a:p>
          <a:p>
            <a:r>
              <a:rPr lang="en-US" sz="1600" dirty="0"/>
              <a:t>SSIM between LR and HR: </a:t>
            </a:r>
            <a:r>
              <a:rPr lang="en-US" sz="1600" b="1" dirty="0"/>
              <a:t>0.77 </a:t>
            </a:r>
          </a:p>
          <a:p>
            <a:r>
              <a:rPr lang="en-US" sz="1600" dirty="0"/>
              <a:t>SSIM between Predicted and HR: </a:t>
            </a:r>
            <a:r>
              <a:rPr lang="en-US" sz="1600" b="1" dirty="0"/>
              <a:t>0.94</a:t>
            </a:r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96999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02331-C705-A39A-F416-6D1A056D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B959823C-5B08-AD26-7612-4D66CF3D9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20ED8-9DD6-F619-4139-D58091ABE442}"/>
              </a:ext>
            </a:extLst>
          </p:cNvPr>
          <p:cNvSpPr txBox="1"/>
          <p:nvPr/>
        </p:nvSpPr>
        <p:spPr>
          <a:xfrm>
            <a:off x="2526112" y="1380580"/>
            <a:ext cx="89505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800" b="1" dirty="0">
                <a:solidFill>
                  <a:schemeClr val="bg1"/>
                </a:solidFill>
              </a:rPr>
              <a:t>Dataset</a:t>
            </a:r>
          </a:p>
          <a:p>
            <a:pPr algn="r"/>
            <a:r>
              <a:rPr lang="it-IT" sz="8800" b="1" dirty="0" err="1">
                <a:solidFill>
                  <a:schemeClr val="bg1"/>
                </a:solidFill>
              </a:rPr>
              <a:t>Preparation</a:t>
            </a:r>
            <a:endParaRPr lang="it-IT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40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E19CE-A2B6-9460-6E96-B081ED50E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F77806A-AEB0-CC93-BABB-35E5286491B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B370FAE-D6AA-12F6-1A76-33D451BE6D1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856B5D5-EACC-ACBD-10FF-BEA7E17FE15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438F481-9BFF-1DF3-B349-8D2F3CA4F3B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FF23C9-D86B-C0F4-BCCB-745875F56E1D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CF0EEC-29EE-4EC4-0756-B8EC11BB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39" y="1814735"/>
            <a:ext cx="10952922" cy="456213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A0860F-05AE-2584-033B-A1F87947C2C6}"/>
              </a:ext>
            </a:extLst>
          </p:cNvPr>
          <p:cNvSpPr txBox="1"/>
          <p:nvPr/>
        </p:nvSpPr>
        <p:spPr>
          <a:xfrm>
            <a:off x="1835642" y="1216209"/>
            <a:ext cx="864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6</a:t>
            </a:r>
            <a:r>
              <a:rPr lang="it-IT" dirty="0"/>
              <a:t> (</a:t>
            </a:r>
            <a:r>
              <a:rPr lang="it-IT" dirty="0" err="1"/>
              <a:t>previous</a:t>
            </a:r>
            <a:r>
              <a:rPr lang="it-IT" dirty="0"/>
              <a:t> model, </a:t>
            </a:r>
            <a:r>
              <a:rPr lang="it-IT" dirty="0" err="1"/>
              <a:t>architecture</a:t>
            </a:r>
            <a:r>
              <a:rPr lang="it-IT" dirty="0"/>
              <a:t> dataset, 256x256 input size, 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8306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A88EA-D9C1-76FC-8328-41A9B0F5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2C9860E-C8F3-644D-B702-478B61524556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06E4971-6DD5-AEEB-2238-8B93954D01B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60C646F-F508-CD49-4B5C-673207A9472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33C8CE3-52A0-7283-680C-D8ABED96891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FFC37D-F9AA-6D91-AD7F-07FDB6E6E14C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3954739-940D-82CD-AA5D-25928B672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59" y="1745162"/>
            <a:ext cx="10921282" cy="456213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492C0B3-C604-C185-5741-464B3E9E15DD}"/>
              </a:ext>
            </a:extLst>
          </p:cNvPr>
          <p:cNvSpPr txBox="1"/>
          <p:nvPr/>
        </p:nvSpPr>
        <p:spPr>
          <a:xfrm>
            <a:off x="1835642" y="1216209"/>
            <a:ext cx="687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5 </a:t>
            </a:r>
            <a:r>
              <a:rPr lang="it-IT" dirty="0"/>
              <a:t>(</a:t>
            </a:r>
            <a:r>
              <a:rPr lang="it-IT" b="1" dirty="0" err="1"/>
              <a:t>mammals</a:t>
            </a:r>
            <a:r>
              <a:rPr lang="it-IT" b="1" dirty="0"/>
              <a:t> dataset</a:t>
            </a:r>
            <a:r>
              <a:rPr lang="it-IT" dirty="0"/>
              <a:t>, 256x256 input size, 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211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9FD7-45E8-8D27-7729-40484B22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BCCF0FF-BD4D-433A-08E0-0E9409517EE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F278D17-59AE-3A58-25A8-473BE719C7F3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2C9C154-23B2-373C-AC51-CB519877C44F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C092B6F-A7E4-9FF8-CDE8-59B6E860A6BF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0D73C3-80AA-A5B9-398B-6C6898E10992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A516726-5A4B-CA22-F473-A49027B1C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59" y="1747553"/>
            <a:ext cx="10921282" cy="455735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088DB81-752B-543F-9F09-1A0411F40671}"/>
              </a:ext>
            </a:extLst>
          </p:cNvPr>
          <p:cNvSpPr txBox="1"/>
          <p:nvPr/>
        </p:nvSpPr>
        <p:spPr>
          <a:xfrm>
            <a:off x="1835642" y="1216209"/>
            <a:ext cx="645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3 </a:t>
            </a:r>
            <a:r>
              <a:rPr lang="it-IT" dirty="0"/>
              <a:t>(general dataset, 256x256 input size, 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547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33389-81B5-47A8-B267-6EDFE1520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CBE8EED-D900-1135-F80F-D509BB3A361D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DE39861-47E4-AC71-41AF-50F70004F24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29A16B7-8803-51B6-3F04-7B410CCF628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637FEE8-5895-75ED-CCDE-D3A0CDE7F365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17DD9B8-45D9-62E0-7FC5-9B279572ADF8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err="1">
                <a:solidFill>
                  <a:srgbClr val="246BE1"/>
                </a:solidFill>
              </a:rPr>
              <a:t>Seventh</a:t>
            </a:r>
            <a:r>
              <a:rPr lang="it-IT" sz="4800" b="1" dirty="0">
                <a:solidFill>
                  <a:srgbClr val="246BE1"/>
                </a:solidFill>
              </a:rPr>
              <a:t> model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046CC6-3786-2AE2-6006-ACC6DB9F4E55}"/>
              </a:ext>
            </a:extLst>
          </p:cNvPr>
          <p:cNvSpPr txBox="1"/>
          <p:nvPr/>
        </p:nvSpPr>
        <p:spPr>
          <a:xfrm>
            <a:off x="1496840" y="1591121"/>
            <a:ext cx="99745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Average PSNR between low resolution images (bicubic interpolation) and high-resolution images: 33.46 dB</a:t>
            </a:r>
          </a:p>
          <a:p>
            <a:r>
              <a:rPr lang="en-US" sz="1600" dirty="0"/>
              <a:t>Average PSNR between predicted images and high-resolution images: 33.55 dB </a:t>
            </a:r>
          </a:p>
          <a:p>
            <a:r>
              <a:rPr lang="en-US" sz="1600" dirty="0"/>
              <a:t>Average SSIM between low resolution images (bicubic interpolation) and high-resolution images: </a:t>
            </a:r>
            <a:r>
              <a:rPr lang="en-US" sz="1600" b="1" dirty="0"/>
              <a:t>0.8005 </a:t>
            </a:r>
          </a:p>
          <a:p>
            <a:r>
              <a:rPr lang="en-US" sz="1600" dirty="0"/>
              <a:t>Average SSIM between predicted images and high-resolution images: </a:t>
            </a:r>
            <a:r>
              <a:rPr lang="en-US" sz="1600" b="1" dirty="0"/>
              <a:t>0.8176</a:t>
            </a:r>
            <a:endParaRPr lang="it-IT" sz="16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3262E80-5207-D9EC-1965-3FCF0CC38E83}"/>
              </a:ext>
            </a:extLst>
          </p:cNvPr>
          <p:cNvSpPr txBox="1"/>
          <p:nvPr/>
        </p:nvSpPr>
        <p:spPr>
          <a:xfrm>
            <a:off x="1801107" y="2760000"/>
            <a:ext cx="47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model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The model </a:t>
            </a:r>
            <a:r>
              <a:rPr lang="it-IT" b="1" dirty="0" err="1"/>
              <a:t>itself</a:t>
            </a:r>
            <a:r>
              <a:rPr lang="it-IT" b="1" dirty="0"/>
              <a:t> </a:t>
            </a:r>
            <a:r>
              <a:rPr lang="it-IT" b="1" dirty="0" err="1"/>
              <a:t>could</a:t>
            </a:r>
            <a:r>
              <a:rPr lang="it-IT" b="1" dirty="0"/>
              <a:t> be the </a:t>
            </a:r>
            <a:r>
              <a:rPr lang="it-IT" b="1" dirty="0" err="1"/>
              <a:t>chokepoint</a:t>
            </a:r>
            <a:endParaRPr lang="it-IT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C9F1F4-2314-F80E-5874-15D49FA56688}"/>
              </a:ext>
            </a:extLst>
          </p:cNvPr>
          <p:cNvSpPr txBox="1"/>
          <p:nvPr/>
        </p:nvSpPr>
        <p:spPr>
          <a:xfrm>
            <a:off x="1801107" y="1162143"/>
            <a:ext cx="857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Same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model: </a:t>
            </a:r>
            <a:r>
              <a:rPr lang="it-IT" dirty="0" err="1"/>
              <a:t>third</a:t>
            </a:r>
            <a:r>
              <a:rPr lang="it-IT" dirty="0"/>
              <a:t> dataset, 256x256 input, </a:t>
            </a:r>
            <a:r>
              <a:rPr lang="it-IT" dirty="0" err="1"/>
              <a:t>but</a:t>
            </a:r>
            <a:r>
              <a:rPr lang="it-IT" dirty="0"/>
              <a:t> with </a:t>
            </a:r>
            <a:r>
              <a:rPr lang="it-IT" b="1" dirty="0"/>
              <a:t>3x scale </a:t>
            </a:r>
            <a:r>
              <a:rPr lang="it-IT" b="1" dirty="0" err="1"/>
              <a:t>factor</a:t>
            </a:r>
            <a:endParaRPr lang="it-IT" b="1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4A5538-79E4-5E7D-7E5B-D2B5380C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951" y="3768925"/>
            <a:ext cx="6913242" cy="222818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3733DE-CD90-A837-E9EB-98F45AD5CBA8}"/>
              </a:ext>
            </a:extLst>
          </p:cNvPr>
          <p:cNvSpPr txBox="1"/>
          <p:nvPr/>
        </p:nvSpPr>
        <p:spPr>
          <a:xfrm>
            <a:off x="7931937" y="4344409"/>
            <a:ext cx="44706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PSNR between LR and HR: 29.66 dB </a:t>
            </a:r>
          </a:p>
          <a:p>
            <a:r>
              <a:rPr lang="en-US" sz="1600" dirty="0"/>
              <a:t>PSNR between Predicted and HR: 29.71 dB </a:t>
            </a:r>
          </a:p>
          <a:p>
            <a:r>
              <a:rPr lang="en-US" sz="1600" dirty="0"/>
              <a:t>SSIM between LR and HR: 0.69 </a:t>
            </a:r>
          </a:p>
          <a:p>
            <a:r>
              <a:rPr lang="en-US" sz="1600" dirty="0"/>
              <a:t>SSIM between Predicted and HR: 0.71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52677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431DB-F5FE-4A18-1BB4-25A8309F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2DF2146-977D-169B-1752-3E1A5896BB8B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EE99C77-7D7D-6AF3-A310-BB9176412C3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AE3244B-D882-C710-161D-6902EEC9C8A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99BCBA-DF30-4E9A-4820-9A5B06D58C2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C79F85-2A81-2B2E-6C2F-F5ECCDC61C1F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Distribution of </a:t>
            </a:r>
            <a:r>
              <a:rPr lang="it-IT" sz="4800" b="1" dirty="0" err="1">
                <a:solidFill>
                  <a:srgbClr val="246BE1"/>
                </a:solidFill>
              </a:rPr>
              <a:t>quality</a:t>
            </a:r>
            <a:r>
              <a:rPr lang="it-IT" sz="4800" b="1" dirty="0">
                <a:solidFill>
                  <a:srgbClr val="246BE1"/>
                </a:solidFill>
              </a:rPr>
              <a:t> </a:t>
            </a:r>
            <a:r>
              <a:rPr lang="it-IT" sz="4800" b="1" dirty="0" err="1">
                <a:solidFill>
                  <a:srgbClr val="246BE1"/>
                </a:solidFill>
              </a:rPr>
              <a:t>metrics</a:t>
            </a:r>
            <a:endParaRPr lang="it-IT" sz="4800" b="1" dirty="0">
              <a:solidFill>
                <a:srgbClr val="246BE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108DE11-E75E-F7BE-C632-8D7AE2069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91" y="1747553"/>
            <a:ext cx="10877218" cy="455735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B1530F-05AD-6536-49A3-FF8539FFE3C8}"/>
              </a:ext>
            </a:extLst>
          </p:cNvPr>
          <p:cNvSpPr txBox="1"/>
          <p:nvPr/>
        </p:nvSpPr>
        <p:spPr>
          <a:xfrm>
            <a:off x="1835642" y="1216209"/>
            <a:ext cx="699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Model 7 </a:t>
            </a:r>
            <a:r>
              <a:rPr lang="it-IT" dirty="0"/>
              <a:t>(</a:t>
            </a:r>
            <a:r>
              <a:rPr lang="it-IT" dirty="0" err="1"/>
              <a:t>architecture</a:t>
            </a:r>
            <a:r>
              <a:rPr lang="it-IT" dirty="0"/>
              <a:t> dataset, 256x256 input size, 3x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5127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30F3F-5516-E7FC-1EA4-83AED123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DF879F41-3315-C7CC-8F1B-638AF71642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FCC6BE-2BCB-A76E-A03A-64DC94AFA0FA}"/>
              </a:ext>
            </a:extLst>
          </p:cNvPr>
          <p:cNvSpPr txBox="1"/>
          <p:nvPr/>
        </p:nvSpPr>
        <p:spPr>
          <a:xfrm>
            <a:off x="1290320" y="836960"/>
            <a:ext cx="102371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>
                <a:solidFill>
                  <a:schemeClr val="bg1"/>
                </a:solidFill>
              </a:rPr>
              <a:t>Image </a:t>
            </a:r>
            <a:r>
              <a:rPr lang="it-IT" sz="8000" b="1" dirty="0" err="1">
                <a:solidFill>
                  <a:schemeClr val="bg1"/>
                </a:solidFill>
              </a:rPr>
              <a:t>reconstruction</a:t>
            </a:r>
            <a:r>
              <a:rPr lang="it-IT" sz="8000" b="1" dirty="0">
                <a:solidFill>
                  <a:schemeClr val="bg1"/>
                </a:solidFill>
              </a:rPr>
              <a:t> on </a:t>
            </a:r>
            <a:r>
              <a:rPr lang="it-IT" sz="8000" b="1" dirty="0" err="1">
                <a:solidFill>
                  <a:schemeClr val="bg1"/>
                </a:solidFill>
              </a:rPr>
              <a:t>HighResTestSet</a:t>
            </a:r>
            <a:endParaRPr lang="it-IT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03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3A495-0342-860D-AD67-34AA532E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8A4EF476-9BD8-E402-A91D-E881EA79BE71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6DC13B0-16B4-5417-93ED-6C198C2A94CF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A0C98A9-A18E-4A64-CBF0-E00B0D69312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F2CFF42-D3A9-5974-2FB3-963596C85AA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E45820-AE7E-1FE4-C11F-F97B5B97439A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Image </a:t>
            </a:r>
            <a:r>
              <a:rPr lang="it-IT" sz="4800" b="1" dirty="0" err="1">
                <a:solidFill>
                  <a:srgbClr val="246BE1"/>
                </a:solidFill>
              </a:rPr>
              <a:t>reconstruction</a:t>
            </a:r>
            <a:endParaRPr lang="it-IT" sz="48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36E17A-B85F-55D3-8D5D-A7BA1416FE40}"/>
              </a:ext>
            </a:extLst>
          </p:cNvPr>
          <p:cNvSpPr txBox="1"/>
          <p:nvPr/>
        </p:nvSpPr>
        <p:spPr>
          <a:xfrm>
            <a:off x="1801107" y="1392179"/>
            <a:ext cx="9129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high 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b="1" dirty="0"/>
              <a:t>images are split </a:t>
            </a:r>
            <a:r>
              <a:rPr lang="it-IT" dirty="0"/>
              <a:t>by the size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patch with the SRCNN model (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input and output sizes)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Each</a:t>
            </a:r>
            <a:r>
              <a:rPr lang="it-IT" b="1" dirty="0"/>
              <a:t> patch is </a:t>
            </a:r>
            <a:r>
              <a:rPr lang="it-IT" b="1" dirty="0" err="1"/>
              <a:t>upscaled</a:t>
            </a:r>
            <a:r>
              <a:rPr lang="it-IT" b="1" dirty="0"/>
              <a:t> </a:t>
            </a:r>
            <a:r>
              <a:rPr lang="it-IT" dirty="0"/>
              <a:t>with the 6th model (2x scale </a:t>
            </a:r>
            <a:r>
              <a:rPr lang="it-IT" dirty="0" err="1"/>
              <a:t>factor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The patches are </a:t>
            </a:r>
            <a:r>
              <a:rPr lang="it-IT" b="1" dirty="0" err="1"/>
              <a:t>stitched</a:t>
            </a:r>
            <a:r>
              <a:rPr lang="it-IT" b="1" dirty="0"/>
              <a:t> </a:t>
            </a:r>
            <a:r>
              <a:rPr lang="it-IT" b="1" dirty="0" err="1"/>
              <a:t>together</a:t>
            </a:r>
            <a:r>
              <a:rPr lang="it-IT" b="1" dirty="0"/>
              <a:t> </a:t>
            </a:r>
            <a:r>
              <a:rPr lang="it-IT" dirty="0"/>
              <a:t>for all </a:t>
            </a:r>
            <a:r>
              <a:rPr lang="it-IT" dirty="0" err="1"/>
              <a:t>three</a:t>
            </a:r>
            <a:r>
              <a:rPr lang="it-IT" dirty="0"/>
              <a:t> output images (low-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upscaled</a:t>
            </a:r>
            <a:r>
              <a:rPr lang="it-IT" dirty="0"/>
              <a:t> with </a:t>
            </a:r>
            <a:r>
              <a:rPr lang="it-IT" dirty="0" err="1"/>
              <a:t>bicubic</a:t>
            </a:r>
            <a:r>
              <a:rPr lang="it-IT" dirty="0"/>
              <a:t> </a:t>
            </a:r>
            <a:r>
              <a:rPr lang="it-IT" dirty="0" err="1"/>
              <a:t>interpolation</a:t>
            </a:r>
            <a:r>
              <a:rPr lang="it-IT" dirty="0"/>
              <a:t>, </a:t>
            </a:r>
            <a:r>
              <a:rPr lang="it-IT" dirty="0" err="1"/>
              <a:t>predicted</a:t>
            </a:r>
            <a:r>
              <a:rPr lang="it-IT" dirty="0"/>
              <a:t> image, </a:t>
            </a:r>
            <a:r>
              <a:rPr lang="it-IT" dirty="0" err="1"/>
              <a:t>original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performance </a:t>
            </a:r>
            <a:r>
              <a:rPr lang="it-IT" dirty="0" err="1"/>
              <a:t>metrics</a:t>
            </a:r>
            <a:r>
              <a:rPr lang="it-IT" dirty="0"/>
              <a:t> are </a:t>
            </a:r>
            <a:r>
              <a:rPr lang="it-IT" dirty="0" err="1"/>
              <a:t>calculated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resulting</a:t>
            </a:r>
            <a:r>
              <a:rPr lang="it-IT" dirty="0"/>
              <a:t> images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2314AB9-C06D-2190-11B6-FE97B3E4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59" y="3378654"/>
            <a:ext cx="4663419" cy="306727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B73BE29-64CB-29B4-2B93-DE49D72F5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12" y="3297247"/>
            <a:ext cx="6867111" cy="147978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D2BF4B-99F9-9AC6-D13F-F1786F1E13E6}"/>
              </a:ext>
            </a:extLst>
          </p:cNvPr>
          <p:cNvSpPr txBox="1"/>
          <p:nvPr/>
        </p:nvSpPr>
        <p:spPr>
          <a:xfrm>
            <a:off x="5582594" y="5102746"/>
            <a:ext cx="44372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PSNR </a:t>
            </a:r>
            <a:r>
              <a:rPr lang="it-IT" dirty="0" err="1"/>
              <a:t>between</a:t>
            </a:r>
            <a:r>
              <a:rPr lang="it-IT" dirty="0"/>
              <a:t> LR and HR: 35.64 dB </a:t>
            </a:r>
          </a:p>
          <a:p>
            <a:r>
              <a:rPr lang="it-IT" dirty="0"/>
              <a:t>PSNR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Predicted</a:t>
            </a:r>
            <a:r>
              <a:rPr lang="it-IT" dirty="0"/>
              <a:t> and HR: 37.16 dB </a:t>
            </a:r>
          </a:p>
          <a:p>
            <a:r>
              <a:rPr lang="it-IT" dirty="0"/>
              <a:t>SSIM </a:t>
            </a:r>
            <a:r>
              <a:rPr lang="it-IT" dirty="0" err="1"/>
              <a:t>between</a:t>
            </a:r>
            <a:r>
              <a:rPr lang="it-IT" dirty="0"/>
              <a:t> LR and HR: 0.90 </a:t>
            </a:r>
            <a:br>
              <a:rPr lang="it-IT" dirty="0"/>
            </a:br>
            <a:r>
              <a:rPr lang="it-IT" dirty="0"/>
              <a:t>SSIM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Predicted</a:t>
            </a:r>
            <a:r>
              <a:rPr lang="it-IT" dirty="0"/>
              <a:t> and HR: 0.94</a:t>
            </a:r>
          </a:p>
        </p:txBody>
      </p:sp>
    </p:spTree>
    <p:extLst>
      <p:ext uri="{BB962C8B-B14F-4D97-AF65-F5344CB8AC3E}">
        <p14:creationId xmlns:p14="http://schemas.microsoft.com/office/powerpoint/2010/main" val="391634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7BA67-D212-D41A-C922-4BA3B1AD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7FE9CA9-6317-9C52-D19B-00FD123759A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7D5727F-3984-7CCC-0043-FFA5005A9C62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119A9E2-03AC-0AC2-F498-A0D2DE8D360C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0139346-F010-1036-FDE2-4AB8EB59513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1A3F8EE-4A9B-4715-152A-F6DE6BEE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29" y="0"/>
            <a:ext cx="8960941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DFC1B2-A3B1-25B1-2B74-CC215864DA5C}"/>
              </a:ext>
            </a:extLst>
          </p:cNvPr>
          <p:cNvSpPr txBox="1"/>
          <p:nvPr/>
        </p:nvSpPr>
        <p:spPr>
          <a:xfrm>
            <a:off x="2170043" y="6008060"/>
            <a:ext cx="7851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32.22 dB 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32.68 dB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0.81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0.89</a:t>
            </a:r>
          </a:p>
        </p:txBody>
      </p:sp>
    </p:spTree>
    <p:extLst>
      <p:ext uri="{BB962C8B-B14F-4D97-AF65-F5344CB8AC3E}">
        <p14:creationId xmlns:p14="http://schemas.microsoft.com/office/powerpoint/2010/main" val="281066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8489C-B2DE-7F6B-E0BB-20DBDFD6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E4729E3-E5B7-2A4F-D93A-83B4119D11A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4954393-4850-450C-CF46-789EDDDA59F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28C660B-A25A-6B73-E6D3-1FC238447B0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089E2F9-5B24-ADDE-667E-A14582BC15E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917101-653E-728C-4706-508ECE5A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47" y="0"/>
            <a:ext cx="8930105" cy="6858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1AAE5E-79CD-9956-F197-94A04786410F}"/>
              </a:ext>
            </a:extLst>
          </p:cNvPr>
          <p:cNvSpPr txBox="1"/>
          <p:nvPr/>
        </p:nvSpPr>
        <p:spPr>
          <a:xfrm>
            <a:off x="2170043" y="6008060"/>
            <a:ext cx="7851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32.22 dB 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32.68 dB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0.81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0.89</a:t>
            </a:r>
          </a:p>
        </p:txBody>
      </p:sp>
    </p:spTree>
    <p:extLst>
      <p:ext uri="{BB962C8B-B14F-4D97-AF65-F5344CB8AC3E}">
        <p14:creationId xmlns:p14="http://schemas.microsoft.com/office/powerpoint/2010/main" val="170564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44D1-4EF9-55D7-7275-280C76DB0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0F2E23D-D972-FE21-F957-0EC33DE0E180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A7BB7AD-530B-6E8D-74D3-CDDC8DB166C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3A7BD3F-21CB-85E6-D19F-D264FA61B230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1069DA-5D56-8CF8-5BFA-FA630914E922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AFA076-C15A-ED6F-9C2A-EEFF12AE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0"/>
            <a:ext cx="8954244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B9716B-C29C-64C9-61FA-E3B2A0A608B8}"/>
              </a:ext>
            </a:extLst>
          </p:cNvPr>
          <p:cNvSpPr txBox="1"/>
          <p:nvPr/>
        </p:nvSpPr>
        <p:spPr>
          <a:xfrm>
            <a:off x="2170043" y="6008060"/>
            <a:ext cx="7851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32.22 dB PSNR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32.68 dB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LR and HR: 0.81 SSIM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Predicted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HR: 0.89</a:t>
            </a:r>
          </a:p>
        </p:txBody>
      </p:sp>
    </p:spTree>
    <p:extLst>
      <p:ext uri="{BB962C8B-B14F-4D97-AF65-F5344CB8AC3E}">
        <p14:creationId xmlns:p14="http://schemas.microsoft.com/office/powerpoint/2010/main" val="300971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BECA-8C33-C908-FD02-1A9C56E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1EBBCF2-0308-E031-0ED6-A8ABE2E8E0A3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9AC3AB8-FB0D-B1DE-A54A-8C20C8D6420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7E556B-8ACE-B687-88D0-8C14B407E5D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A7EC812-19CF-0CDD-D7F7-2B236BD1EFEC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948C9B-8B1B-2A08-D8C1-8B85ECA986D0}"/>
              </a:ext>
            </a:extLst>
          </p:cNvPr>
          <p:cNvSpPr txBox="1"/>
          <p:nvPr/>
        </p:nvSpPr>
        <p:spPr>
          <a:xfrm>
            <a:off x="1648708" y="488057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 err="1">
                <a:solidFill>
                  <a:srgbClr val="246BE1"/>
                </a:solidFill>
              </a:rPr>
              <a:t>Manually</a:t>
            </a:r>
            <a:r>
              <a:rPr lang="it-IT" sz="6000" b="1" dirty="0">
                <a:solidFill>
                  <a:srgbClr val="246BE1"/>
                </a:solidFill>
              </a:rPr>
              <a:t> </a:t>
            </a:r>
            <a:r>
              <a:rPr lang="it-IT" sz="6000" b="1" dirty="0" err="1">
                <a:solidFill>
                  <a:srgbClr val="246BE1"/>
                </a:solidFill>
              </a:rPr>
              <a:t>created</a:t>
            </a:r>
            <a:r>
              <a:rPr lang="it-IT" sz="6000" b="1" dirty="0">
                <a:solidFill>
                  <a:srgbClr val="246BE1"/>
                </a:solidFill>
              </a:rPr>
              <a:t>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B06707-2953-BDE5-A469-DCBF0CF3C1EB}"/>
              </a:ext>
            </a:extLst>
          </p:cNvPr>
          <p:cNvSpPr txBox="1"/>
          <p:nvPr/>
        </p:nvSpPr>
        <p:spPr>
          <a:xfrm>
            <a:off x="1811017" y="1686821"/>
            <a:ext cx="98130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beginning</a:t>
            </a:r>
            <a:r>
              <a:rPr lang="it-IT" dirty="0"/>
              <a:t>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General dataset</a:t>
            </a:r>
            <a:r>
              <a:rPr lang="it-IT" dirty="0"/>
              <a:t>,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natural</a:t>
            </a:r>
            <a:r>
              <a:rPr lang="it-IT" dirty="0"/>
              <a:t> images (people, </a:t>
            </a:r>
            <a:r>
              <a:rPr lang="it-IT" dirty="0" err="1"/>
              <a:t>animals</a:t>
            </a:r>
            <a:r>
              <a:rPr lang="it-IT" dirty="0"/>
              <a:t>, </a:t>
            </a:r>
            <a:r>
              <a:rPr lang="it-IT" dirty="0" err="1"/>
              <a:t>structures</a:t>
            </a:r>
            <a:r>
              <a:rPr lang="it-IT" dirty="0"/>
              <a:t>, nature…)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Training images: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Test images: 50</a:t>
            </a:r>
          </a:p>
        </p:txBody>
      </p:sp>
      <p:pic>
        <p:nvPicPr>
          <p:cNvPr id="6" name="Immagine 5" descr="Immagine che contiene aria aperta, cielo, paesaggio, area selvaggia&#10;&#10;Descrizione generata automaticamente">
            <a:extLst>
              <a:ext uri="{FF2B5EF4-FFF2-40B4-BE49-F238E27FC236}">
                <a16:creationId xmlns:a16="http://schemas.microsoft.com/office/drawing/2014/main" id="{C6A24415-3831-F0E2-C9C3-0B2AAA08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55" y="4164496"/>
            <a:ext cx="3120594" cy="2074277"/>
          </a:xfrm>
          <a:prstGeom prst="rect">
            <a:avLst/>
          </a:prstGeom>
        </p:spPr>
      </p:pic>
      <p:pic>
        <p:nvPicPr>
          <p:cNvPr id="8" name="Immagine 7" descr="Immagine che contiene mammifero, tigre, grande felino, fauna&#10;&#10;Descrizione generata automaticamente">
            <a:extLst>
              <a:ext uri="{FF2B5EF4-FFF2-40B4-BE49-F238E27FC236}">
                <a16:creationId xmlns:a16="http://schemas.microsoft.com/office/drawing/2014/main" id="{F1A88F61-0E27-9EF9-5A5C-E9447BAC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985" y="2602631"/>
            <a:ext cx="3342304" cy="2693504"/>
          </a:xfrm>
          <a:prstGeom prst="rect">
            <a:avLst/>
          </a:prstGeom>
        </p:spPr>
      </p:pic>
      <p:pic>
        <p:nvPicPr>
          <p:cNvPr id="13" name="Immagine 12" descr="Immagine che contiene persona, vestiti, cielo, aria aperta&#10;&#10;Descrizione generata automaticamente">
            <a:extLst>
              <a:ext uri="{FF2B5EF4-FFF2-40B4-BE49-F238E27FC236}">
                <a16:creationId xmlns:a16="http://schemas.microsoft.com/office/drawing/2014/main" id="{9D33A30B-1DD7-43E8-9B48-28492064F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65" y="3896428"/>
            <a:ext cx="2479552" cy="24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3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47005-270A-A0C1-4DEA-EA794EF97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3AEE1ED-FCB1-90B7-C3D8-66499760747F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2C72B25-D7AE-59EB-F253-FF45E211AA94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48419B7-F67D-5FE6-9181-268B51010CC8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4DF783-4869-F3B0-2E9F-2706D34D997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8F82AF6-AEC9-104A-AD8D-2E98E5E4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" y="427383"/>
            <a:ext cx="12194712" cy="469127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AAF037-B279-C6B2-F059-69C5477D22E5}"/>
              </a:ext>
            </a:extLst>
          </p:cNvPr>
          <p:cNvSpPr txBox="1"/>
          <p:nvPr/>
        </p:nvSpPr>
        <p:spPr>
          <a:xfrm>
            <a:off x="3893127" y="5230288"/>
            <a:ext cx="4403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LR and HR: 32.99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Predicted and HR: 33.54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LR and HR: 0.84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Predicted and HR: 0.90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6623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3B32-0B40-EA1E-A1EA-B134BC0C5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B2E6C7-75E5-8DBE-18A3-0EE173179A1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6C1CCD5-B95A-BDE0-4C31-C4D99277587D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065F6E2-FE0B-F5F4-DE07-BB1B49723141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25B545E-8275-FD17-D27A-8B67C2E2A16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98CE35-5390-0BF9-8C11-B8F66C06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2960"/>
            <a:ext cx="12191999" cy="471906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058235-502C-BE05-1019-547FE5D46008}"/>
              </a:ext>
            </a:extLst>
          </p:cNvPr>
          <p:cNvSpPr txBox="1"/>
          <p:nvPr/>
        </p:nvSpPr>
        <p:spPr>
          <a:xfrm>
            <a:off x="3893127" y="5230288"/>
            <a:ext cx="4403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LR and HR: 32.99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Predicted and HR: 33.54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LR and HR: 0.84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Predicted and HR: 0.90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2933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67C29-211D-195F-268D-36E4D11C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F9AC9-F005-16D7-15CC-66960D68211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92E38D9-0290-4FB4-A041-CD4320FB7F7B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DABDA4B-1FC3-64D8-AADD-322B49988CAB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30A08AC-5A31-1BE0-11FF-886F2B764750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433C98-8ADC-C11C-7F9F-C40F9C4B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12" y="428131"/>
            <a:ext cx="12194712" cy="46897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F7A7E2-83AB-FF0F-2948-A84E373D277B}"/>
              </a:ext>
            </a:extLst>
          </p:cNvPr>
          <p:cNvSpPr txBox="1"/>
          <p:nvPr/>
        </p:nvSpPr>
        <p:spPr>
          <a:xfrm>
            <a:off x="3893127" y="5230288"/>
            <a:ext cx="4403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LR and HR: 32.99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PSNR between Predicted and HR: 33.54 dB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LR and HR: 0.84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SSIM between Predicted and HR: 0.90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081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1F05D-E438-3910-0460-035C1FD8D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3C635925-665C-C1FD-AB54-BE5BF4BB0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3B58A4-1A98-B277-1D72-2C4466B120DA}"/>
              </a:ext>
            </a:extLst>
          </p:cNvPr>
          <p:cNvSpPr txBox="1"/>
          <p:nvPr/>
        </p:nvSpPr>
        <p:spPr>
          <a:xfrm>
            <a:off x="1117600" y="674400"/>
            <a:ext cx="10409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>
                <a:solidFill>
                  <a:schemeClr val="bg1"/>
                </a:solidFill>
              </a:rPr>
              <a:t>Fast Super </a:t>
            </a:r>
            <a:r>
              <a:rPr lang="it-IT" sz="8000" b="1" dirty="0" err="1">
                <a:solidFill>
                  <a:schemeClr val="bg1"/>
                </a:solidFill>
              </a:rPr>
              <a:t>Resolution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Convolutional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Neural</a:t>
            </a:r>
            <a:r>
              <a:rPr lang="it-IT" sz="8000" b="1" dirty="0">
                <a:solidFill>
                  <a:schemeClr val="bg1"/>
                </a:solidFill>
              </a:rPr>
              <a:t> Network (FSRCNN)</a:t>
            </a:r>
          </a:p>
        </p:txBody>
      </p:sp>
    </p:spTree>
    <p:extLst>
      <p:ext uri="{BB962C8B-B14F-4D97-AF65-F5344CB8AC3E}">
        <p14:creationId xmlns:p14="http://schemas.microsoft.com/office/powerpoint/2010/main" val="25176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B3CB2-3E5E-722F-A66B-822FF6E06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3881EEC-E5C8-0956-3D30-3909C788F59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1E42AB7-D821-FD29-353A-A3DCE13927A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1450CAC-D756-B263-F9F6-78355641459D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8E8D5-6E8D-706E-A515-D6844EB731C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175611-0019-7B53-902F-7F0A06DBE631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FSRCNN vs SRCNN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BDA6D0-7E59-5C42-A2E1-9A68630F31E4}"/>
              </a:ext>
            </a:extLst>
          </p:cNvPr>
          <p:cNvSpPr txBox="1"/>
          <p:nvPr/>
        </p:nvSpPr>
        <p:spPr>
          <a:xfrm>
            <a:off x="1648708" y="1117804"/>
            <a:ext cx="7580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and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Takes </a:t>
            </a:r>
            <a:r>
              <a:rPr lang="it-IT" b="1" dirty="0" err="1"/>
              <a:t>as</a:t>
            </a:r>
            <a:r>
              <a:rPr lang="it-IT" b="1" dirty="0"/>
              <a:t> input the low </a:t>
            </a:r>
            <a:r>
              <a:rPr lang="it-IT" b="1" dirty="0" err="1"/>
              <a:t>resolution</a:t>
            </a:r>
            <a:r>
              <a:rPr lang="it-IT" b="1" dirty="0"/>
              <a:t> image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upscaling</a:t>
            </a:r>
            <a:r>
              <a:rPr lang="it-IT" dirty="0"/>
              <a:t> </a:t>
            </a:r>
            <a:r>
              <a:rPr lang="it-IT" dirty="0" err="1"/>
              <a:t>needed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Output size </a:t>
            </a:r>
            <a:r>
              <a:rPr lang="it-IT" dirty="0" err="1"/>
              <a:t>bigger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input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Uses</a:t>
            </a:r>
            <a:r>
              <a:rPr lang="it-IT" b="1" dirty="0"/>
              <a:t> </a:t>
            </a:r>
            <a:r>
              <a:rPr lang="it-IT" b="1" dirty="0" err="1"/>
              <a:t>deconvolution</a:t>
            </a:r>
            <a:r>
              <a:rPr lang="it-IT" b="1" dirty="0"/>
              <a:t> </a:t>
            </a:r>
            <a:r>
              <a:rPr lang="it-IT" b="1" dirty="0" err="1"/>
              <a:t>layers</a:t>
            </a:r>
            <a:r>
              <a:rPr lang="it-IT" b="1" dirty="0"/>
              <a:t> </a:t>
            </a:r>
            <a:r>
              <a:rPr lang="it-IT" dirty="0"/>
              <a:t>to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AF524EA-6476-FA75-55B1-B4E6B169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04" y="2554360"/>
            <a:ext cx="7255565" cy="27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98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0302C-826F-85F4-2E52-8CB903CA1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D42F00B-33AD-BD65-5258-4147BE274C3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196263E-6B7D-0371-BE8F-781C49B93D26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31FB0E5-45EE-506D-5982-5F96E1CB92C0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A314287-2599-A401-652E-25074A099248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DA3205-BD36-5C6E-9FCB-4CA1F7E1F73C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FSRCNN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1C4539-C3DF-B327-1A60-7C4D2C0EAB41}"/>
              </a:ext>
            </a:extLst>
          </p:cNvPr>
          <p:cNvSpPr txBox="1"/>
          <p:nvPr/>
        </p:nvSpPr>
        <p:spPr>
          <a:xfrm>
            <a:off x="551958" y="4088542"/>
            <a:ext cx="11265667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F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eature extraction layer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: extracts shallow features from the input image by applying convolutions (d=56 filters).</a:t>
            </a:r>
          </a:p>
          <a:p>
            <a:pPr algn="just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S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hrinking layer</a:t>
            </a:r>
            <a:r>
              <a:rPr lang="en-US" i="0" dirty="0">
                <a:solidFill>
                  <a:srgbClr val="1F1F1F"/>
                </a:solidFill>
                <a:effectLst/>
                <a:latin typeface="+mj-lt"/>
              </a:rPr>
              <a:t>: reduces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 the dimensionality of the feature maps to reduce computation and model size (s=12 filters).</a:t>
            </a:r>
          </a:p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M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apping layers</a:t>
            </a:r>
            <a:r>
              <a:rPr lang="en-US" i="0" dirty="0">
                <a:solidFill>
                  <a:srgbClr val="1F1F1F"/>
                </a:solidFill>
                <a:effectLst/>
                <a:latin typeface="+mj-lt"/>
              </a:rPr>
              <a:t>: 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perform non-linear transformations in the reduced feature space to learn mappings for super-resolution (s=12 filters for every m=4 maps).</a:t>
            </a:r>
          </a:p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E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xpanding layer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: expands the reduced feature maps back to higher dimensions, before the reconstruction.</a:t>
            </a:r>
          </a:p>
          <a:p>
            <a:pPr algn="l">
              <a:spcAft>
                <a:spcPts val="450"/>
              </a:spcAft>
            </a:pPr>
            <a:r>
              <a:rPr lang="en-US" b="1" dirty="0">
                <a:solidFill>
                  <a:srgbClr val="1F1F1F"/>
                </a:solidFill>
                <a:latin typeface="+mj-lt"/>
              </a:rPr>
              <a:t>D</a:t>
            </a:r>
            <a:r>
              <a:rPr lang="en-US" b="1" i="0" dirty="0">
                <a:solidFill>
                  <a:srgbClr val="1F1F1F"/>
                </a:solidFill>
                <a:effectLst/>
                <a:latin typeface="+mj-lt"/>
              </a:rPr>
              <a:t>econvolution </a:t>
            </a:r>
            <a:r>
              <a:rPr lang="en-US" i="0" dirty="0">
                <a:solidFill>
                  <a:srgbClr val="1F1F1F"/>
                </a:solidFill>
                <a:effectLst/>
                <a:latin typeface="+mj-lt"/>
              </a:rPr>
              <a:t>layer: upscales</a:t>
            </a:r>
            <a:r>
              <a:rPr lang="en-US" b="0" i="0" dirty="0">
                <a:solidFill>
                  <a:srgbClr val="1F1F1F"/>
                </a:solidFill>
                <a:effectLst/>
                <a:latin typeface="+mj-lt"/>
              </a:rPr>
              <a:t> the spatial resolution of the feature maps to the desired high-resolution output, based on the chosen scale factor.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2EC0C9-BF15-C222-280A-4491B32B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04" y="1063490"/>
            <a:ext cx="7255565" cy="27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0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489EB-999F-E647-26A8-6E94097FF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1F1F7CB-CD1D-4046-44DF-72C01680A417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B29C935-8E59-8D79-ABFF-7654D029CD5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D98085-0797-D05F-7740-76D60EF0D20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630EE87-F9EA-7C78-7642-052179ED9867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D6DC06-B279-7EA9-AE26-E4FC9502E3EF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First FSRCNN model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493315-7677-05D9-32DE-430523AFE766}"/>
              </a:ext>
            </a:extLst>
          </p:cNvPr>
          <p:cNvSpPr txBox="1"/>
          <p:nvPr/>
        </p:nvSpPr>
        <p:spPr>
          <a:xfrm>
            <a:off x="1801108" y="1162143"/>
            <a:ext cx="930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Recreates</a:t>
            </a:r>
            <a:r>
              <a:rPr lang="it-IT" dirty="0"/>
              <a:t> 244x244 images (just like the </a:t>
            </a:r>
            <a:r>
              <a:rPr lang="it-IT" dirty="0" err="1"/>
              <a:t>previous</a:t>
            </a:r>
            <a:r>
              <a:rPr lang="it-IT" dirty="0"/>
              <a:t> models that </a:t>
            </a:r>
            <a:r>
              <a:rPr lang="it-IT" dirty="0" err="1"/>
              <a:t>took</a:t>
            </a:r>
            <a:r>
              <a:rPr lang="it-IT" dirty="0"/>
              <a:t> 256x256 input images) with a </a:t>
            </a:r>
            <a:r>
              <a:rPr lang="it-IT" b="1" dirty="0"/>
              <a:t>2x </a:t>
            </a:r>
            <a:r>
              <a:rPr lang="it-IT" b="1" dirty="0" err="1"/>
              <a:t>upscale</a:t>
            </a:r>
            <a:r>
              <a:rPr lang="it-IT" b="1" dirty="0"/>
              <a:t> </a:t>
            </a:r>
            <a:r>
              <a:rPr lang="it-IT" b="1" dirty="0" err="1"/>
              <a:t>factor</a:t>
            </a:r>
            <a:r>
              <a:rPr lang="it-IT" dirty="0"/>
              <a:t>, on the </a:t>
            </a:r>
            <a:r>
              <a:rPr lang="it-IT" dirty="0" err="1"/>
              <a:t>third</a:t>
            </a:r>
            <a:r>
              <a:rPr lang="it-IT" dirty="0"/>
              <a:t>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8A312AA-4BBE-8EA8-F5A5-E3534711A984}"/>
              </a:ext>
            </a:extLst>
          </p:cNvPr>
          <p:cNvSpPr txBox="1"/>
          <p:nvPr/>
        </p:nvSpPr>
        <p:spPr>
          <a:xfrm>
            <a:off x="1479274" y="1902509"/>
            <a:ext cx="9831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Sixth model performance, for </a:t>
            </a:r>
            <a:r>
              <a:rPr lang="it-IT" b="1" dirty="0" err="1"/>
              <a:t>comparison</a:t>
            </a:r>
            <a:r>
              <a:rPr lang="it-IT" b="1" dirty="0"/>
              <a:t>: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33.96 dB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PSNR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35.92 dB 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low </a:t>
            </a:r>
            <a:r>
              <a:rPr lang="it-IT" sz="1600" dirty="0" err="1"/>
              <a:t>resolution</a:t>
            </a:r>
            <a:r>
              <a:rPr lang="it-IT" sz="1600" dirty="0"/>
              <a:t> images (</a:t>
            </a:r>
            <a:r>
              <a:rPr lang="it-IT" sz="1600" dirty="0" err="1"/>
              <a:t>bicubic</a:t>
            </a:r>
            <a:r>
              <a:rPr lang="it-IT" sz="1600" dirty="0"/>
              <a:t> </a:t>
            </a:r>
            <a:r>
              <a:rPr lang="it-IT" sz="1600" dirty="0" err="1"/>
              <a:t>interpolation</a:t>
            </a:r>
            <a:r>
              <a:rPr lang="it-IT" sz="1600" dirty="0"/>
              <a:t>) and high-</a:t>
            </a:r>
            <a:r>
              <a:rPr lang="it-IT" sz="1600" dirty="0" err="1"/>
              <a:t>resolution</a:t>
            </a:r>
            <a:r>
              <a:rPr lang="it-IT" sz="1600" dirty="0"/>
              <a:t> images: </a:t>
            </a:r>
            <a:r>
              <a:rPr lang="it-IT" sz="1600" b="1" dirty="0"/>
              <a:t>0.8554</a:t>
            </a:r>
          </a:p>
          <a:p>
            <a:r>
              <a:rPr lang="it-IT" sz="1600" dirty="0" err="1"/>
              <a:t>Average</a:t>
            </a:r>
            <a:r>
              <a:rPr lang="it-IT" sz="1600" dirty="0"/>
              <a:t> SSIM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predicted</a:t>
            </a:r>
            <a:r>
              <a:rPr lang="it-IT" sz="1600" dirty="0"/>
              <a:t> images and high-</a:t>
            </a:r>
            <a:r>
              <a:rPr lang="it-IT" sz="1600" dirty="0" err="1"/>
              <a:t>resolution</a:t>
            </a:r>
            <a:r>
              <a:rPr lang="it-IT" sz="1600" dirty="0"/>
              <a:t> images: </a:t>
            </a:r>
            <a:r>
              <a:rPr lang="it-IT" sz="1600" b="1" dirty="0"/>
              <a:t>0.9477 </a:t>
            </a:r>
          </a:p>
          <a:p>
            <a:r>
              <a:rPr lang="it-IT" sz="1600" b="1" dirty="0" err="1"/>
              <a:t>Execution</a:t>
            </a:r>
            <a:r>
              <a:rPr lang="it-IT" sz="1600" b="1" dirty="0"/>
              <a:t> time</a:t>
            </a:r>
            <a:r>
              <a:rPr lang="it-IT" sz="1600" dirty="0"/>
              <a:t>: 18.63 seconds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881F47-88A4-8669-97EA-1A2B77D49F41}"/>
              </a:ext>
            </a:extLst>
          </p:cNvPr>
          <p:cNvSpPr txBox="1"/>
          <p:nvPr/>
        </p:nvSpPr>
        <p:spPr>
          <a:xfrm>
            <a:off x="1479274" y="3664341"/>
            <a:ext cx="983145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First FSRCNN model:</a:t>
            </a:r>
          </a:p>
          <a:p>
            <a:r>
              <a:rPr lang="en-US" sz="1600" dirty="0"/>
              <a:t>Average PSNR between low resolution images (bicubic interpolation) and high-resolution images: 34.42 dB</a:t>
            </a:r>
          </a:p>
          <a:p>
            <a:r>
              <a:rPr lang="en-US" sz="1600" dirty="0"/>
              <a:t>Average PSNR between predicted images and high-resolution images: 34.16 dB </a:t>
            </a:r>
          </a:p>
          <a:p>
            <a:r>
              <a:rPr lang="en-US" sz="1600" dirty="0"/>
              <a:t>Average SSIM between low resolution images (bicubic interpolation) and high-resolution images: </a:t>
            </a:r>
            <a:r>
              <a:rPr lang="en-US" sz="1600" b="1" dirty="0"/>
              <a:t>0.8768 </a:t>
            </a:r>
          </a:p>
          <a:p>
            <a:r>
              <a:rPr lang="en-US" sz="1600" dirty="0"/>
              <a:t>Average SSIM between predicted images and high-resolution images: </a:t>
            </a:r>
            <a:r>
              <a:rPr lang="en-US" sz="1600" b="1" dirty="0"/>
              <a:t>0.9409 </a:t>
            </a:r>
          </a:p>
          <a:p>
            <a:r>
              <a:rPr lang="en-US" sz="1600" b="1" dirty="0"/>
              <a:t>Execution time</a:t>
            </a:r>
            <a:r>
              <a:rPr lang="en-US" sz="1600" dirty="0"/>
              <a:t>: 17.98 seconds</a:t>
            </a:r>
            <a:endParaRPr lang="it-IT" sz="16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76BF44-1459-76B9-629A-C02AFF1A64F3}"/>
              </a:ext>
            </a:extLst>
          </p:cNvPr>
          <p:cNvSpPr txBox="1"/>
          <p:nvPr/>
        </p:nvSpPr>
        <p:spPr>
          <a:xfrm>
            <a:off x="1479275" y="5617029"/>
            <a:ext cx="995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Difficult</a:t>
            </a:r>
            <a:r>
              <a:rPr lang="it-IT" dirty="0"/>
              <a:t> to compare the speed </a:t>
            </a:r>
            <a:r>
              <a:rPr lang="it-IT" dirty="0" err="1"/>
              <a:t>given</a:t>
            </a:r>
            <a:r>
              <a:rPr lang="it-IT" dirty="0"/>
              <a:t> the high </a:t>
            </a:r>
            <a:r>
              <a:rPr lang="it-IT" dirty="0" err="1"/>
              <a:t>variability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executions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Lowering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filters can help make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faster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8061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71C6-6229-1B20-EFCA-EDA05E58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B3CD575-E625-3423-DF10-99D22AE1D608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9AB418-DAF3-873E-5252-34F8A0C443D8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062BDFE-E60B-19B0-BDA7-16A1DA0B1A2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8FE7C43-9810-B757-416C-141CA058907B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3165CD-EF5C-1AE6-0D6B-AEBF7EFC01F9}"/>
              </a:ext>
            </a:extLst>
          </p:cNvPr>
          <p:cNvSpPr txBox="1"/>
          <p:nvPr/>
        </p:nvSpPr>
        <p:spPr>
          <a:xfrm>
            <a:off x="1648708" y="309155"/>
            <a:ext cx="930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246BE1"/>
                </a:solidFill>
              </a:rPr>
              <a:t>Second FSRCNN model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A71078-18C2-C9A0-C50F-11726F350D60}"/>
              </a:ext>
            </a:extLst>
          </p:cNvPr>
          <p:cNvSpPr txBox="1"/>
          <p:nvPr/>
        </p:nvSpPr>
        <p:spPr>
          <a:xfrm>
            <a:off x="1801108" y="1162143"/>
            <a:ext cx="930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3x </a:t>
            </a:r>
            <a:r>
              <a:rPr lang="it-IT" b="1" dirty="0" err="1"/>
              <a:t>upscale</a:t>
            </a:r>
            <a:r>
              <a:rPr lang="it-IT" b="1" dirty="0"/>
              <a:t> </a:t>
            </a:r>
            <a:r>
              <a:rPr lang="it-IT" b="1" dirty="0" err="1"/>
              <a:t>factor</a:t>
            </a:r>
            <a:endParaRPr lang="it-IT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A16894B-1E69-A85F-7932-533C34611355}"/>
              </a:ext>
            </a:extLst>
          </p:cNvPr>
          <p:cNvSpPr txBox="1"/>
          <p:nvPr/>
        </p:nvSpPr>
        <p:spPr>
          <a:xfrm>
            <a:off x="1479274" y="1902509"/>
            <a:ext cx="983145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Seventh</a:t>
            </a:r>
            <a:r>
              <a:rPr lang="it-IT" b="1" dirty="0"/>
              <a:t> model performance, for </a:t>
            </a:r>
            <a:r>
              <a:rPr lang="it-IT" b="1" dirty="0" err="1"/>
              <a:t>comparison</a:t>
            </a:r>
            <a:r>
              <a:rPr lang="it-IT" b="1" dirty="0"/>
              <a:t>:</a:t>
            </a:r>
          </a:p>
          <a:p>
            <a:r>
              <a:rPr lang="en-US" sz="1600" dirty="0"/>
              <a:t>Average PSNR between low resolution images (bicubic interpolation) and high-resolution images: 33.46 dB </a:t>
            </a:r>
          </a:p>
          <a:p>
            <a:r>
              <a:rPr lang="en-US" sz="1600" dirty="0"/>
              <a:t>Average PSNR between predicted images and high-resolution images: 33.55 dB </a:t>
            </a:r>
          </a:p>
          <a:p>
            <a:r>
              <a:rPr lang="en-US" sz="1600" dirty="0"/>
              <a:t>Average SSIM between low resolution images (bicubic interpolation) and high-resolution images: 0.8005</a:t>
            </a:r>
          </a:p>
          <a:p>
            <a:r>
              <a:rPr lang="en-US" sz="1600" dirty="0"/>
              <a:t>Average SSIM between predicted images and high-resolution images: </a:t>
            </a:r>
            <a:r>
              <a:rPr lang="en-US" sz="1600" b="1" dirty="0"/>
              <a:t>0.8176</a:t>
            </a:r>
            <a:endParaRPr lang="it-IT" sz="16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3B5294-21AF-5236-8078-68301DE3B8C3}"/>
              </a:ext>
            </a:extLst>
          </p:cNvPr>
          <p:cNvSpPr txBox="1"/>
          <p:nvPr/>
        </p:nvSpPr>
        <p:spPr>
          <a:xfrm>
            <a:off x="1479274" y="3664341"/>
            <a:ext cx="983145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Second FSRCNN model:</a:t>
            </a:r>
          </a:p>
          <a:p>
            <a:r>
              <a:rPr lang="en-US" sz="1600" dirty="0"/>
              <a:t>Average PSNR between low resolution images (bicubic interpolation) and high-resolution images: 33.35 dB</a:t>
            </a:r>
          </a:p>
          <a:p>
            <a:r>
              <a:rPr lang="en-US" sz="1600" dirty="0"/>
              <a:t>Average PSNR between predicted images and high-resolution images: 32.60 dB </a:t>
            </a:r>
          </a:p>
          <a:p>
            <a:r>
              <a:rPr lang="en-US" sz="1600" dirty="0"/>
              <a:t>Average SSIM between low resolution images (bicubic interpolation) and high-resolution images: 0.7646 </a:t>
            </a:r>
          </a:p>
          <a:p>
            <a:r>
              <a:rPr lang="en-US" sz="1600" dirty="0"/>
              <a:t>Average SSIM between predicted images and high-resolution images: </a:t>
            </a:r>
            <a:r>
              <a:rPr lang="en-US" sz="1600" b="1" dirty="0"/>
              <a:t>0.8460</a:t>
            </a:r>
            <a:endParaRPr lang="it-IT" sz="1600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C8C4A1-056B-01EF-D1BA-A51A47A3E799}"/>
              </a:ext>
            </a:extLst>
          </p:cNvPr>
          <p:cNvSpPr txBox="1"/>
          <p:nvPr/>
        </p:nvSpPr>
        <p:spPr>
          <a:xfrm>
            <a:off x="1479274" y="5511191"/>
            <a:ext cx="770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Good </a:t>
            </a:r>
            <a:r>
              <a:rPr lang="it-IT" b="1" dirty="0" err="1"/>
              <a:t>improvement</a:t>
            </a:r>
            <a:r>
              <a:rPr lang="it-IT" b="1" dirty="0"/>
              <a:t> from the SRCNN</a:t>
            </a:r>
            <a:r>
              <a:rPr lang="it-IT" dirty="0"/>
              <a:t>, </a:t>
            </a:r>
            <a:r>
              <a:rPr lang="it-IT" dirty="0" err="1"/>
              <a:t>still</a:t>
            </a:r>
            <a:r>
              <a:rPr lang="it-IT" dirty="0"/>
              <a:t> not </a:t>
            </a:r>
            <a:r>
              <a:rPr lang="it-IT" dirty="0" err="1"/>
              <a:t>amazing</a:t>
            </a:r>
            <a:r>
              <a:rPr lang="it-IT" dirty="0"/>
              <a:t> </a:t>
            </a:r>
            <a:r>
              <a:rPr lang="it-IT" dirty="0" err="1"/>
              <a:t>though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8134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FF86-F1A7-12DB-8D96-6CBD47BBF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85F5659-83B5-13FA-CB6F-277E1BBF811E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5D072A1-0CAC-E191-5823-DB2D0AFE3BBC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75C7228-50E8-D113-9964-020324E69B77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1CC5B74-0FD0-8C26-B3C2-A7F75833B994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C3F87F-9344-0230-7EED-F1AAC3CC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03" y="693187"/>
            <a:ext cx="5854188" cy="1910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F5914C-28DC-C74C-AFBF-C45027BFA60C}"/>
              </a:ext>
            </a:extLst>
          </p:cNvPr>
          <p:cNvSpPr txBox="1"/>
          <p:nvPr/>
        </p:nvSpPr>
        <p:spPr>
          <a:xfrm>
            <a:off x="1801107" y="204498"/>
            <a:ext cx="397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Some </a:t>
            </a:r>
            <a:r>
              <a:rPr lang="it-IT" b="1" dirty="0" err="1"/>
              <a:t>improvement</a:t>
            </a:r>
            <a:r>
              <a:rPr lang="it-IT" b="1" dirty="0"/>
              <a:t> is </a:t>
            </a:r>
            <a:r>
              <a:rPr lang="it-IT" b="1" dirty="0" err="1"/>
              <a:t>now</a:t>
            </a:r>
            <a:r>
              <a:rPr lang="it-IT" b="1" dirty="0"/>
              <a:t> </a:t>
            </a:r>
            <a:r>
              <a:rPr lang="it-IT" b="1" dirty="0" err="1"/>
              <a:t>visible</a:t>
            </a:r>
            <a:endParaRPr lang="it-IT" b="1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A5F63F-3A4B-6EFA-C31F-6B1AB757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884" y="692577"/>
            <a:ext cx="5867486" cy="191005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4D6309F-64E2-50E6-3C7F-30A62EEE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03" y="3792506"/>
            <a:ext cx="5906088" cy="191005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83C82EFF-7F67-C3BE-3149-370528CC2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80" y="3807007"/>
            <a:ext cx="5867486" cy="189555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7772CA0-959C-E73C-8535-0FC765A129B3}"/>
              </a:ext>
            </a:extLst>
          </p:cNvPr>
          <p:cNvSpPr txBox="1"/>
          <p:nvPr/>
        </p:nvSpPr>
        <p:spPr>
          <a:xfrm>
            <a:off x="7386968" y="5791906"/>
            <a:ext cx="3489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30.14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30.56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 </a:t>
            </a:r>
            <a:r>
              <a:rPr lang="it-IT" sz="1400" b="1" dirty="0"/>
              <a:t>0.64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</a:t>
            </a:r>
            <a:r>
              <a:rPr lang="it-IT" sz="1400" b="1" dirty="0"/>
              <a:t>0.80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2C8B0F9-ADC7-D642-8D34-643B0CF721A2}"/>
              </a:ext>
            </a:extLst>
          </p:cNvPr>
          <p:cNvSpPr txBox="1"/>
          <p:nvPr/>
        </p:nvSpPr>
        <p:spPr>
          <a:xfrm>
            <a:off x="1356792" y="5791906"/>
            <a:ext cx="3489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30.11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30.42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</a:t>
            </a:r>
            <a:r>
              <a:rPr lang="it-IT" sz="1400" b="1" dirty="0"/>
              <a:t> 0.71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</a:t>
            </a:r>
            <a:r>
              <a:rPr lang="it-IT" sz="1400" b="1" dirty="0"/>
              <a:t>0.80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BF9478F-45A0-E42D-E96D-6E09E82F7D46}"/>
              </a:ext>
            </a:extLst>
          </p:cNvPr>
          <p:cNvSpPr txBox="1"/>
          <p:nvPr/>
        </p:nvSpPr>
        <p:spPr>
          <a:xfrm>
            <a:off x="7413250" y="2681795"/>
            <a:ext cx="38256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29.03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29.48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 </a:t>
            </a:r>
            <a:r>
              <a:rPr lang="it-IT" sz="1400" b="1" dirty="0"/>
              <a:t>0.61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</a:t>
            </a:r>
            <a:r>
              <a:rPr lang="it-IT" sz="1400" b="1" dirty="0"/>
              <a:t>0.77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E472924-F9C0-1104-8D2A-231A27B9DD3A}"/>
              </a:ext>
            </a:extLst>
          </p:cNvPr>
          <p:cNvSpPr txBox="1"/>
          <p:nvPr/>
        </p:nvSpPr>
        <p:spPr>
          <a:xfrm>
            <a:off x="1401520" y="2637065"/>
            <a:ext cx="3489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29.63 dB </a:t>
            </a:r>
          </a:p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29.92 dB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LR and HR: </a:t>
            </a:r>
            <a:r>
              <a:rPr lang="it-IT" sz="1400" b="1" dirty="0"/>
              <a:t>0.68 </a:t>
            </a:r>
          </a:p>
          <a:p>
            <a:r>
              <a:rPr lang="it-IT" sz="1400" dirty="0"/>
              <a:t>SSIM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</a:t>
            </a:r>
            <a:r>
              <a:rPr lang="it-IT" sz="1400" b="1" dirty="0"/>
              <a:t>0.78</a:t>
            </a:r>
          </a:p>
        </p:txBody>
      </p:sp>
    </p:spTree>
    <p:extLst>
      <p:ext uri="{BB962C8B-B14F-4D97-AF65-F5344CB8AC3E}">
        <p14:creationId xmlns:p14="http://schemas.microsoft.com/office/powerpoint/2010/main" val="2548883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7025-72CE-4F0A-409A-032EF5149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F092A280-D130-B543-D3CA-A94E3453A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03AEDD-B3A1-42E5-159B-5D9D80901CE2}"/>
              </a:ext>
            </a:extLst>
          </p:cNvPr>
          <p:cNvSpPr txBox="1"/>
          <p:nvPr/>
        </p:nvSpPr>
        <p:spPr>
          <a:xfrm>
            <a:off x="1117600" y="674400"/>
            <a:ext cx="104099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600" b="1" dirty="0">
                <a:solidFill>
                  <a:schemeClr val="bg1"/>
                </a:solidFill>
              </a:rPr>
              <a:t>Thanks for Your </a:t>
            </a:r>
            <a:r>
              <a:rPr lang="it-IT" sz="9600" b="1" dirty="0" err="1">
                <a:solidFill>
                  <a:schemeClr val="bg1"/>
                </a:solidFill>
              </a:rPr>
              <a:t>Attention</a:t>
            </a:r>
            <a:endParaRPr lang="it-IT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56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1B7E9-8CFD-A6F3-BBA0-B55AB6CB5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9E3A336-5B2B-79CB-AC3F-4F7ADB045774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D9C8BDB-6159-391F-F897-95D724EA589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6258018-9539-E183-E804-680282AFEEA9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DF5326-6B69-82D0-96F4-22DD13CA9CE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644649D-426C-7FFA-6A24-8C6AC99199A1}"/>
              </a:ext>
            </a:extLst>
          </p:cNvPr>
          <p:cNvSpPr txBox="1"/>
          <p:nvPr/>
        </p:nvSpPr>
        <p:spPr>
          <a:xfrm>
            <a:off x="1648708" y="219704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Dataset </a:t>
            </a:r>
            <a:r>
              <a:rPr lang="it-IT" sz="6000" b="1" dirty="0" err="1">
                <a:solidFill>
                  <a:srgbClr val="246BE1"/>
                </a:solidFill>
              </a:rPr>
              <a:t>augmentation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A0EBC8-B37D-CE8E-EA72-F50268175AAF}"/>
              </a:ext>
            </a:extLst>
          </p:cNvPr>
          <p:cNvSpPr txBox="1"/>
          <p:nvPr/>
        </p:nvSpPr>
        <p:spPr>
          <a:xfrm>
            <a:off x="1801107" y="1206598"/>
            <a:ext cx="5119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Original</a:t>
            </a:r>
            <a:r>
              <a:rPr lang="it-IT" dirty="0"/>
              <a:t> images </a:t>
            </a:r>
            <a:r>
              <a:rPr lang="it-IT" dirty="0" err="1"/>
              <a:t>divided</a:t>
            </a:r>
            <a:r>
              <a:rPr lang="it-IT" dirty="0"/>
              <a:t> into</a:t>
            </a:r>
            <a:r>
              <a:rPr lang="it-IT" b="1" dirty="0"/>
              <a:t> 256x256</a:t>
            </a:r>
            <a:r>
              <a:rPr lang="it-IT" dirty="0"/>
              <a:t> </a:t>
            </a:r>
            <a:r>
              <a:rPr lang="it-IT" b="1" dirty="0" err="1"/>
              <a:t>overlapping</a:t>
            </a:r>
            <a:r>
              <a:rPr lang="it-IT" b="1" dirty="0"/>
              <a:t> patches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80/20 </a:t>
            </a:r>
            <a:r>
              <a:rPr lang="it-IT" dirty="0" err="1"/>
              <a:t>train</a:t>
            </a:r>
            <a:r>
              <a:rPr lang="it-IT" dirty="0"/>
              <a:t>/val split </a:t>
            </a:r>
            <a:r>
              <a:rPr lang="it-IT" dirty="0" err="1"/>
              <a:t>applied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Training images: 80 </a:t>
            </a:r>
            <a:r>
              <a:rPr lang="it-IT" dirty="0">
                <a:sym typeface="Wingdings" panose="05000000000000000000" pitchFamily="2" charset="2"/>
              </a:rPr>
              <a:t> 3752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Validation</a:t>
            </a:r>
            <a:r>
              <a:rPr lang="it-IT" dirty="0"/>
              <a:t> images: 20 </a:t>
            </a:r>
            <a:r>
              <a:rPr lang="it-IT" dirty="0">
                <a:sym typeface="Wingdings" panose="05000000000000000000" pitchFamily="2" charset="2"/>
              </a:rPr>
              <a:t> 992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Test images: 50  2344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Images </a:t>
            </a:r>
            <a:r>
              <a:rPr lang="it-IT" dirty="0" err="1">
                <a:sym typeface="Wingdings" panose="05000000000000000000" pitchFamily="2" charset="2"/>
              </a:rPr>
              <a:t>directly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saved</a:t>
            </a:r>
            <a:r>
              <a:rPr lang="it-IT" dirty="0">
                <a:sym typeface="Wingdings" panose="05000000000000000000" pitchFamily="2" charset="2"/>
              </a:rPr>
              <a:t> in </a:t>
            </a:r>
            <a:r>
              <a:rPr lang="it-IT" dirty="0" err="1">
                <a:sym typeface="Wingdings" panose="05000000000000000000" pitchFamily="2" charset="2"/>
              </a:rPr>
              <a:t>colab’s</a:t>
            </a:r>
            <a:r>
              <a:rPr lang="it-IT" dirty="0">
                <a:sym typeface="Wingdings" panose="05000000000000000000" pitchFamily="2" charset="2"/>
              </a:rPr>
              <a:t> runtime to </a:t>
            </a:r>
            <a:r>
              <a:rPr lang="it-IT" dirty="0" err="1">
                <a:sym typeface="Wingdings" panose="05000000000000000000" pitchFamily="2" charset="2"/>
              </a:rPr>
              <a:t>save</a:t>
            </a:r>
            <a:r>
              <a:rPr lang="it-IT" dirty="0">
                <a:sym typeface="Wingdings" panose="05000000000000000000" pitchFamily="2" charset="2"/>
              </a:rPr>
              <a:t> RAM and </a:t>
            </a:r>
            <a:r>
              <a:rPr lang="it-IT" dirty="0" err="1">
                <a:sym typeface="Wingdings" panose="05000000000000000000" pitchFamily="2" charset="2"/>
              </a:rPr>
              <a:t>have</a:t>
            </a:r>
            <a:r>
              <a:rPr lang="it-IT" dirty="0">
                <a:sym typeface="Wingdings" panose="05000000000000000000" pitchFamily="2" charset="2"/>
              </a:rPr>
              <a:t> fast access </a:t>
            </a:r>
            <a:r>
              <a:rPr lang="it-IT" dirty="0" err="1">
                <a:sym typeface="Wingdings" panose="05000000000000000000" pitchFamily="2" charset="2"/>
              </a:rPr>
              <a:t>during</a:t>
            </a:r>
            <a:r>
              <a:rPr lang="it-IT" dirty="0">
                <a:sym typeface="Wingdings" panose="05000000000000000000" pitchFamily="2" charset="2"/>
              </a:rPr>
              <a:t> training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575A12D-7CBF-DBC7-3BC7-3E28763DD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487" y="1235368"/>
            <a:ext cx="3208071" cy="207268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5FA97FF-4A99-D261-23D9-DEC5FA2F1C86}"/>
              </a:ext>
            </a:extLst>
          </p:cNvPr>
          <p:cNvSpPr txBox="1"/>
          <p:nvPr/>
        </p:nvSpPr>
        <p:spPr>
          <a:xfrm>
            <a:off x="8319083" y="3308052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Size: (1200, 1920, 3)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5DAD87F-BEE1-6657-7EE6-A09A80B19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59" y="3744075"/>
            <a:ext cx="2676524" cy="276257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8A4CAD3-34C2-D4C9-B096-2F3A60010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32" y="3992018"/>
            <a:ext cx="3098063" cy="19076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0D3EE8-CD80-10E4-D71D-9461015CFDA6}"/>
              </a:ext>
            </a:extLst>
          </p:cNvPr>
          <p:cNvSpPr txBox="1"/>
          <p:nvPr/>
        </p:nvSpPr>
        <p:spPr>
          <a:xfrm>
            <a:off x="1455224" y="5876722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Size: (2160, 3840, 3)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24DF902-5B92-E4B0-BF8B-F21F2DFF847D}"/>
              </a:ext>
            </a:extLst>
          </p:cNvPr>
          <p:cNvSpPr txBox="1"/>
          <p:nvPr/>
        </p:nvSpPr>
        <p:spPr>
          <a:xfrm>
            <a:off x="4449388" y="6413874"/>
            <a:ext cx="328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(images not part of the dataset)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95033EB-9183-EB29-3C60-3E318081D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492" y="3503227"/>
            <a:ext cx="3280876" cy="2645342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8E52208-319E-7419-1C79-A625596D1054}"/>
              </a:ext>
            </a:extLst>
          </p:cNvPr>
          <p:cNvSpPr txBox="1"/>
          <p:nvPr/>
        </p:nvSpPr>
        <p:spPr>
          <a:xfrm>
            <a:off x="4821491" y="6118752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Sizes: (1000, 1000, 3)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D5B7BFE-35ED-AC64-7F6C-FBA59DABA32C}"/>
              </a:ext>
            </a:extLst>
          </p:cNvPr>
          <p:cNvSpPr txBox="1"/>
          <p:nvPr/>
        </p:nvSpPr>
        <p:spPr>
          <a:xfrm>
            <a:off x="8329023" y="6462966"/>
            <a:ext cx="2412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/>
              <a:t>Sizes: (1000, 1000, 3)</a:t>
            </a:r>
          </a:p>
        </p:txBody>
      </p:sp>
    </p:spTree>
    <p:extLst>
      <p:ext uri="{BB962C8B-B14F-4D97-AF65-F5344CB8AC3E}">
        <p14:creationId xmlns:p14="http://schemas.microsoft.com/office/powerpoint/2010/main" val="89685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DE77A-A028-ECDC-4A94-89F924E50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blu, schermata, Blu elettrico, Rettangolo&#10;&#10;Descrizione generata automaticamente">
            <a:extLst>
              <a:ext uri="{FF2B5EF4-FFF2-40B4-BE49-F238E27FC236}">
                <a16:creationId xmlns:a16="http://schemas.microsoft.com/office/drawing/2014/main" id="{AB67FA4A-CF70-2F3B-32B8-51266CE52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-6416137" y="-3196684"/>
            <a:ext cx="15411451" cy="218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AA3115-4553-3343-A48C-1521D4C3FB36}"/>
              </a:ext>
            </a:extLst>
          </p:cNvPr>
          <p:cNvSpPr txBox="1"/>
          <p:nvPr/>
        </p:nvSpPr>
        <p:spPr>
          <a:xfrm>
            <a:off x="2576912" y="674400"/>
            <a:ext cx="89505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8000" b="1" dirty="0">
                <a:solidFill>
                  <a:schemeClr val="bg1"/>
                </a:solidFill>
              </a:rPr>
              <a:t>Super </a:t>
            </a:r>
            <a:r>
              <a:rPr lang="it-IT" sz="8000" b="1" dirty="0" err="1">
                <a:solidFill>
                  <a:schemeClr val="bg1"/>
                </a:solidFill>
              </a:rPr>
              <a:t>Resolution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Convolutional</a:t>
            </a:r>
            <a:r>
              <a:rPr lang="it-IT" sz="8000" b="1" dirty="0">
                <a:solidFill>
                  <a:schemeClr val="bg1"/>
                </a:solidFill>
              </a:rPr>
              <a:t> </a:t>
            </a:r>
            <a:r>
              <a:rPr lang="it-IT" sz="8000" b="1" dirty="0" err="1">
                <a:solidFill>
                  <a:schemeClr val="bg1"/>
                </a:solidFill>
              </a:rPr>
              <a:t>Neural</a:t>
            </a:r>
            <a:r>
              <a:rPr lang="it-IT" sz="8000" b="1" dirty="0">
                <a:solidFill>
                  <a:schemeClr val="bg1"/>
                </a:solidFill>
              </a:rPr>
              <a:t> Network (SRCNN)</a:t>
            </a:r>
          </a:p>
        </p:txBody>
      </p:sp>
    </p:spTree>
    <p:extLst>
      <p:ext uri="{BB962C8B-B14F-4D97-AF65-F5344CB8AC3E}">
        <p14:creationId xmlns:p14="http://schemas.microsoft.com/office/powerpoint/2010/main" val="17707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9267B-0805-6676-0FF0-22AAFFB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B62B29A-E90F-39B3-ACD1-A61E89816DAA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A61839B-DE4E-4D7A-CE28-E854A420B5A0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C6D9EC1-C1D6-AE47-3826-54B1FF1698E3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01B457B-85EA-0C6D-D540-3BE2A30776F9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2D3E0D-D810-C7C5-D2DA-04CA75085529}"/>
              </a:ext>
            </a:extLst>
          </p:cNvPr>
          <p:cNvSpPr txBox="1"/>
          <p:nvPr/>
        </p:nvSpPr>
        <p:spPr>
          <a:xfrm>
            <a:off x="1648708" y="358850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SRCNN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D4E910-54E3-8B1C-B8B4-A2AAD4DC0629}"/>
              </a:ext>
            </a:extLst>
          </p:cNvPr>
          <p:cNvSpPr txBox="1"/>
          <p:nvPr/>
        </p:nvSpPr>
        <p:spPr>
          <a:xfrm>
            <a:off x="1993329" y="1424209"/>
            <a:ext cx="9152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Based</a:t>
            </a:r>
            <a:r>
              <a:rPr lang="it-IT" sz="1600" b="1" dirty="0"/>
              <a:t> on the </a:t>
            </a:r>
            <a:r>
              <a:rPr lang="it-IT" sz="1600" b="1" dirty="0" err="1"/>
              <a:t>original</a:t>
            </a:r>
            <a:r>
              <a:rPr lang="it-IT" sz="1600" b="1" dirty="0"/>
              <a:t> 2014 paper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pioneered</a:t>
            </a:r>
            <a:r>
              <a:rPr lang="it-IT" sz="1600" dirty="0"/>
              <a:t> the use of </a:t>
            </a:r>
            <a:r>
              <a:rPr lang="it-IT" sz="1600" dirty="0" err="1"/>
              <a:t>CNNs</a:t>
            </a:r>
            <a:r>
              <a:rPr lang="it-IT" sz="1600" dirty="0"/>
              <a:t> for image super-</a:t>
            </a:r>
            <a:r>
              <a:rPr lang="it-IT" sz="1600" dirty="0" err="1"/>
              <a:t>resolution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F1F1F"/>
                </a:solidFill>
                <a:effectLst/>
              </a:rPr>
              <a:t>The input is the low resolution image, upscaled </a:t>
            </a:r>
            <a:r>
              <a:rPr lang="en-US" sz="1600" b="0" i="0" dirty="0">
                <a:solidFill>
                  <a:srgbClr val="1F1F1F"/>
                </a:solidFill>
                <a:effectLst/>
              </a:rPr>
              <a:t>by the same factor it was downscaled with, to match the output size of the original image (patch).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F1F1F"/>
                </a:solidFill>
              </a:rPr>
              <a:t>3 channel RGB input works better than </a:t>
            </a:r>
            <a:r>
              <a:rPr lang="en-US" sz="1600" dirty="0" err="1">
                <a:solidFill>
                  <a:srgbClr val="1F1F1F"/>
                </a:solidFill>
              </a:rPr>
              <a:t>YCbCr</a:t>
            </a:r>
            <a:r>
              <a:rPr lang="en-US" sz="1600" dirty="0">
                <a:solidFill>
                  <a:srgbClr val="1F1F1F"/>
                </a:solidFill>
              </a:rPr>
              <a:t> because of the correlation between channels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A25A155-BA46-E2AB-AAE2-8CCF20A1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69" y="2563150"/>
            <a:ext cx="6977891" cy="24476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EC7F96-0D7E-9B50-F75B-0E671ED451D7}"/>
              </a:ext>
            </a:extLst>
          </p:cNvPr>
          <p:cNvSpPr txBox="1"/>
          <p:nvPr/>
        </p:nvSpPr>
        <p:spPr>
          <a:xfrm>
            <a:off x="1993328" y="5355679"/>
            <a:ext cx="8483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Input: 33x33x3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First </a:t>
            </a:r>
            <a:r>
              <a:rPr lang="it-IT" sz="1600" dirty="0" err="1"/>
              <a:t>layer</a:t>
            </a:r>
            <a:r>
              <a:rPr lang="it-IT" sz="1600" dirty="0"/>
              <a:t>: 64 filters 9x9 to </a:t>
            </a:r>
            <a:r>
              <a:rPr lang="it-IT" sz="1600" dirty="0" err="1"/>
              <a:t>capture</a:t>
            </a:r>
            <a:r>
              <a:rPr lang="it-IT" sz="1600" dirty="0"/>
              <a:t> the </a:t>
            </a:r>
            <a:r>
              <a:rPr lang="it-IT" sz="1600" dirty="0" err="1"/>
              <a:t>image’s</a:t>
            </a:r>
            <a:r>
              <a:rPr lang="it-IT" sz="1600" dirty="0"/>
              <a:t> features </a:t>
            </a:r>
            <a:r>
              <a:rPr lang="it-IT" sz="1600" dirty="0" err="1"/>
              <a:t>representations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Second </a:t>
            </a:r>
            <a:r>
              <a:rPr lang="it-IT" sz="1600" dirty="0" err="1"/>
              <a:t>layer</a:t>
            </a:r>
            <a:r>
              <a:rPr lang="it-IT" sz="1600" dirty="0"/>
              <a:t>: 32 filters 1x1 to </a:t>
            </a:r>
            <a:r>
              <a:rPr lang="it-IT" sz="1600" dirty="0" err="1"/>
              <a:t>learn</a:t>
            </a:r>
            <a:r>
              <a:rPr lang="it-IT" sz="1600" dirty="0"/>
              <a:t> non-linear </a:t>
            </a:r>
            <a:r>
              <a:rPr lang="it-IT" sz="1600" dirty="0" err="1"/>
              <a:t>transformations</a:t>
            </a:r>
            <a:r>
              <a:rPr lang="it-IT" sz="1600" dirty="0"/>
              <a:t> of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Third (and output) </a:t>
            </a:r>
            <a:r>
              <a:rPr lang="it-IT" sz="1600" dirty="0" err="1"/>
              <a:t>layer</a:t>
            </a:r>
            <a:r>
              <a:rPr lang="it-IT" sz="1600" dirty="0"/>
              <a:t>: 3 filters 5x5 to </a:t>
            </a:r>
            <a:r>
              <a:rPr lang="it-IT" sz="1600" dirty="0" err="1"/>
              <a:t>reconstruct</a:t>
            </a:r>
            <a:r>
              <a:rPr lang="it-IT" sz="1600" dirty="0"/>
              <a:t> the high-</a:t>
            </a:r>
            <a:r>
              <a:rPr lang="it-IT" sz="1600" dirty="0" err="1"/>
              <a:t>resolution</a:t>
            </a:r>
            <a:r>
              <a:rPr lang="it-IT" sz="1600" dirty="0"/>
              <a:t> image from the feature </a:t>
            </a:r>
            <a:r>
              <a:rPr lang="it-IT" sz="1600" dirty="0" err="1"/>
              <a:t>maps</a:t>
            </a:r>
            <a:r>
              <a:rPr lang="it-IT" sz="1600" dirty="0"/>
              <a:t> (output size: 33x33x3, </a:t>
            </a:r>
            <a:r>
              <a:rPr lang="it-IT" sz="1600" dirty="0" err="1"/>
              <a:t>because</a:t>
            </a:r>
            <a:r>
              <a:rPr lang="it-IT" sz="1600" dirty="0"/>
              <a:t> of </a:t>
            </a:r>
            <a:r>
              <a:rPr lang="it-IT" sz="1600" dirty="0" err="1"/>
              <a:t>padding</a:t>
            </a:r>
            <a:r>
              <a:rPr lang="it-IT" sz="1600" dirty="0"/>
              <a:t> = ‘</a:t>
            </a:r>
            <a:r>
              <a:rPr lang="it-IT" sz="1600" dirty="0" err="1"/>
              <a:t>same</a:t>
            </a:r>
            <a:r>
              <a:rPr lang="it-IT" sz="1600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04531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B761C-0AA3-B3D8-0E28-4A6EE10F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290C552-C203-030F-AC49-C693F85AADE2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DD6FA3-CF72-3F60-52EA-95295F429C99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C2AE936-87E2-A89A-88A1-2F5F28D63AF4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503BF38-A39C-FC9E-E0DE-F5BC093167F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348DCE5-223B-A193-73DE-48DF1A5FAFE2}"/>
              </a:ext>
            </a:extLst>
          </p:cNvPr>
          <p:cNvSpPr txBox="1"/>
          <p:nvPr/>
        </p:nvSpPr>
        <p:spPr>
          <a:xfrm>
            <a:off x="1648708" y="358850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Evaluation </a:t>
            </a:r>
            <a:r>
              <a:rPr lang="it-IT" sz="6000" b="1" dirty="0" err="1">
                <a:solidFill>
                  <a:srgbClr val="246BE1"/>
                </a:solidFill>
              </a:rPr>
              <a:t>metrics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7FE6D-94DD-F014-B589-7574DE4831FD}"/>
              </a:ext>
            </a:extLst>
          </p:cNvPr>
          <p:cNvSpPr txBox="1"/>
          <p:nvPr/>
        </p:nvSpPr>
        <p:spPr>
          <a:xfrm>
            <a:off x="1993329" y="1424209"/>
            <a:ext cx="8830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Peak </a:t>
            </a:r>
            <a:r>
              <a:rPr lang="it-IT" b="1" dirty="0" err="1"/>
              <a:t>Signal</a:t>
            </a:r>
            <a:r>
              <a:rPr lang="it-IT" b="1" dirty="0"/>
              <a:t>-to-</a:t>
            </a:r>
            <a:r>
              <a:rPr lang="it-IT" b="1" dirty="0" err="1"/>
              <a:t>Noise</a:t>
            </a:r>
            <a:r>
              <a:rPr lang="it-IT" b="1" dirty="0"/>
              <a:t> Ratio (PSNR)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Comparing</a:t>
            </a:r>
            <a:r>
              <a:rPr lang="it-IT" b="1" dirty="0"/>
              <a:t> the </a:t>
            </a:r>
            <a:r>
              <a:rPr lang="it-IT" b="1" dirty="0" err="1"/>
              <a:t>reconstructed</a:t>
            </a:r>
            <a:r>
              <a:rPr lang="it-IT" b="1" dirty="0"/>
              <a:t> image to the </a:t>
            </a:r>
            <a:r>
              <a:rPr lang="it-IT" b="1" dirty="0" err="1"/>
              <a:t>original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 err="1"/>
              <a:t>higher</a:t>
            </a:r>
            <a:r>
              <a:rPr lang="it-IT" b="1" dirty="0"/>
              <a:t> PSNR </a:t>
            </a:r>
            <a:r>
              <a:rPr lang="it-IT" dirty="0" err="1"/>
              <a:t>indicates</a:t>
            </a:r>
            <a:r>
              <a:rPr lang="it-IT" dirty="0"/>
              <a:t> that the SRCNN-</a:t>
            </a:r>
            <a:r>
              <a:rPr lang="it-IT" dirty="0" err="1"/>
              <a:t>generated</a:t>
            </a:r>
            <a:r>
              <a:rPr lang="it-IT" dirty="0"/>
              <a:t> image is </a:t>
            </a:r>
            <a:r>
              <a:rPr lang="it-IT" dirty="0" err="1"/>
              <a:t>closer</a:t>
            </a:r>
            <a:r>
              <a:rPr lang="it-IT" dirty="0"/>
              <a:t> to the </a:t>
            </a:r>
            <a:r>
              <a:rPr lang="it-IT" dirty="0" err="1"/>
              <a:t>original</a:t>
            </a:r>
            <a:r>
              <a:rPr lang="it-IT" dirty="0"/>
              <a:t> high-</a:t>
            </a:r>
            <a:r>
              <a:rPr lang="it-IT" dirty="0" err="1"/>
              <a:t>resolution</a:t>
            </a:r>
            <a:r>
              <a:rPr lang="it-IT" dirty="0"/>
              <a:t>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upscaled</a:t>
            </a:r>
            <a:r>
              <a:rPr lang="it-IT" dirty="0"/>
              <a:t> image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bicubic</a:t>
            </a:r>
            <a:r>
              <a:rPr lang="it-IT" b="1" dirty="0"/>
              <a:t> </a:t>
            </a:r>
            <a:r>
              <a:rPr lang="it-IT" b="1" dirty="0" err="1"/>
              <a:t>interpolation</a:t>
            </a:r>
            <a:r>
              <a:rPr lang="it-IT" b="1" dirty="0"/>
              <a:t> </a:t>
            </a:r>
            <a:r>
              <a:rPr lang="it-IT" dirty="0"/>
              <a:t>and the high </a:t>
            </a:r>
            <a:r>
              <a:rPr lang="it-IT" dirty="0" err="1"/>
              <a:t>resolution</a:t>
            </a:r>
            <a:r>
              <a:rPr lang="it-IT" dirty="0"/>
              <a:t> image,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b="1" dirty="0"/>
              <a:t>baseline</a:t>
            </a:r>
            <a:r>
              <a:rPr lang="it-IT" dirty="0"/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8E70EF-6382-0711-734E-1EEF7CC0D9E6}"/>
              </a:ext>
            </a:extLst>
          </p:cNvPr>
          <p:cNvSpPr txBox="1"/>
          <p:nvPr/>
        </p:nvSpPr>
        <p:spPr>
          <a:xfrm>
            <a:off x="1993328" y="4256900"/>
            <a:ext cx="8483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Structural</a:t>
            </a:r>
            <a:r>
              <a:rPr lang="it-IT" b="1" dirty="0"/>
              <a:t> </a:t>
            </a:r>
            <a:r>
              <a:rPr lang="it-IT" b="1" dirty="0" err="1"/>
              <a:t>Similarity</a:t>
            </a:r>
            <a:r>
              <a:rPr lang="it-IT" b="1" dirty="0"/>
              <a:t> Index </a:t>
            </a:r>
            <a:r>
              <a:rPr lang="it-IT" b="1" dirty="0" err="1"/>
              <a:t>Measure</a:t>
            </a:r>
            <a:r>
              <a:rPr lang="it-IT" b="1" dirty="0"/>
              <a:t> (SSIM)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with the 4th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Calculates the similarity between two images by comparing the luminance (how well the brightness matches between the two images), the contrast (the consistency of pixel intensity variations between the two </a:t>
            </a:r>
            <a:r>
              <a:rPr lang="en-US" dirty="0" err="1"/>
              <a:t>imaegs</a:t>
            </a:r>
            <a:r>
              <a:rPr lang="en-US" dirty="0"/>
              <a:t>) and the </a:t>
            </a:r>
            <a:r>
              <a:rPr lang="en-US" dirty="0" err="1"/>
              <a:t>strucutral</a:t>
            </a:r>
            <a:r>
              <a:rPr lang="en-US" dirty="0"/>
              <a:t> information (compares the structural arrangement of pixels, to make sure that structures and patterns, so textures and </a:t>
            </a:r>
            <a:r>
              <a:rPr lang="en-US" dirty="0" err="1"/>
              <a:t>edeges</a:t>
            </a:r>
            <a:r>
              <a:rPr lang="en-US" dirty="0"/>
              <a:t>, are preserved).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closer to 1, the better</a:t>
            </a:r>
            <a:r>
              <a:rPr lang="en-US" dirty="0"/>
              <a:t>.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4737732-6433-AFB1-A2E7-B3CCE55F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3218633"/>
            <a:ext cx="3429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4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C5FEE-7599-68FE-C9F5-3BC696413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71DA2D8-0C48-4300-7186-205A8DFFD6D9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3CEEDB3-E1AC-3F59-54FF-1F59A67D77DE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9441862-897C-0DD0-2313-824362AEFBC2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1B9F671-2D02-1174-6055-6E0664250EB6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06C9DC-975F-2EB2-FB03-864C0E990F7F}"/>
              </a:ext>
            </a:extLst>
          </p:cNvPr>
          <p:cNvSpPr txBox="1"/>
          <p:nvPr/>
        </p:nvSpPr>
        <p:spPr>
          <a:xfrm>
            <a:off x="1648708" y="309155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First model and </a:t>
            </a:r>
            <a:r>
              <a:rPr lang="it-IT" sz="6000" b="1" dirty="0" err="1">
                <a:solidFill>
                  <a:srgbClr val="246BE1"/>
                </a:solidFill>
              </a:rPr>
              <a:t>issues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019448-8A69-6A96-BC9C-C47F6AAF2C24}"/>
              </a:ext>
            </a:extLst>
          </p:cNvPr>
          <p:cNvSpPr txBox="1"/>
          <p:nvPr/>
        </p:nvSpPr>
        <p:spPr>
          <a:xfrm>
            <a:off x="1993329" y="1275124"/>
            <a:ext cx="883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2x scale </a:t>
            </a:r>
            <a:r>
              <a:rPr lang="it-IT" dirty="0" err="1"/>
              <a:t>factor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6A95FD-611B-6376-C939-287025C4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548" y="1658217"/>
            <a:ext cx="7486448" cy="244494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B59404-19F9-7E18-8046-DB4F8F3DF9F6}"/>
              </a:ext>
            </a:extLst>
          </p:cNvPr>
          <p:cNvSpPr txBox="1"/>
          <p:nvPr/>
        </p:nvSpPr>
        <p:spPr>
          <a:xfrm>
            <a:off x="2797014" y="4108147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PSNR </a:t>
            </a:r>
            <a:r>
              <a:rPr lang="it-IT" sz="1400" dirty="0" err="1"/>
              <a:t>between</a:t>
            </a:r>
            <a:r>
              <a:rPr lang="it-IT" sz="1400" dirty="0"/>
              <a:t> LR and HR: 29.85 dB 	PSNR </a:t>
            </a:r>
            <a:r>
              <a:rPr lang="it-IT" sz="1400" dirty="0" err="1"/>
              <a:t>between</a:t>
            </a:r>
            <a:r>
              <a:rPr lang="it-IT" sz="1400" dirty="0"/>
              <a:t> </a:t>
            </a:r>
            <a:r>
              <a:rPr lang="it-IT" sz="1400" dirty="0" err="1"/>
              <a:t>Predicted</a:t>
            </a:r>
            <a:r>
              <a:rPr lang="it-IT" sz="1400" dirty="0"/>
              <a:t> and HR: 29.70 dB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2CFB2A-C35B-1B4A-D092-B95BE031B496}"/>
              </a:ext>
            </a:extLst>
          </p:cNvPr>
          <p:cNvSpPr txBox="1"/>
          <p:nvPr/>
        </p:nvSpPr>
        <p:spPr>
          <a:xfrm>
            <a:off x="1993328" y="4631796"/>
            <a:ext cx="3695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Slight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improvement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 </a:t>
            </a:r>
            <a:r>
              <a:rPr lang="it-IT" b="1" dirty="0" err="1"/>
              <a:t>worse</a:t>
            </a:r>
            <a:r>
              <a:rPr lang="it-IT" b="1" dirty="0"/>
              <a:t> </a:t>
            </a:r>
            <a:r>
              <a:rPr lang="it-IT" b="1" dirty="0" err="1"/>
              <a:t>than</a:t>
            </a:r>
            <a:r>
              <a:rPr lang="it-IT" b="1" dirty="0"/>
              <a:t> the baseline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9462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0834B-0512-0616-1BDB-84140FB4A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9B623CF-85BE-A66C-3AE1-1054EA43EE45}"/>
              </a:ext>
            </a:extLst>
          </p:cNvPr>
          <p:cNvSpPr/>
          <p:nvPr/>
        </p:nvSpPr>
        <p:spPr>
          <a:xfrm rot="761769">
            <a:off x="-26576" y="-99049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0016B74-2E06-23AD-DA07-A8EE20E24FE5}"/>
              </a:ext>
            </a:extLst>
          </p:cNvPr>
          <p:cNvSpPr/>
          <p:nvPr/>
        </p:nvSpPr>
        <p:spPr>
          <a:xfrm rot="761769">
            <a:off x="-788573" y="-1635261"/>
            <a:ext cx="1101969" cy="8475785"/>
          </a:xfrm>
          <a:prstGeom prst="rect">
            <a:avLst/>
          </a:prstGeom>
          <a:gradFill>
            <a:gsLst>
              <a:gs pos="52000">
                <a:srgbClr val="256CE2"/>
              </a:gs>
              <a:gs pos="100000">
                <a:srgbClr val="578FF3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EF99367-F803-20E7-DD5F-514235351CCE}"/>
              </a:ext>
            </a:extLst>
          </p:cNvPr>
          <p:cNvSpPr/>
          <p:nvPr/>
        </p:nvSpPr>
        <p:spPr>
          <a:xfrm rot="11561769">
            <a:off x="11394825" y="-1166345"/>
            <a:ext cx="1101969" cy="8475785"/>
          </a:xfrm>
          <a:prstGeom prst="rect">
            <a:avLst/>
          </a:prstGeom>
          <a:gradFill flip="none" rotWithShape="1">
            <a:gsLst>
              <a:gs pos="0">
                <a:srgbClr val="E2E2E2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A40207-F762-552E-0CDA-892C1597CF0E}"/>
              </a:ext>
            </a:extLst>
          </p:cNvPr>
          <p:cNvSpPr/>
          <p:nvPr/>
        </p:nvSpPr>
        <p:spPr>
          <a:xfrm rot="11561769">
            <a:off x="11964601" y="158154"/>
            <a:ext cx="1101969" cy="8475785"/>
          </a:xfrm>
          <a:prstGeom prst="rect">
            <a:avLst/>
          </a:prstGeom>
          <a:gradFill>
            <a:gsLst>
              <a:gs pos="24000">
                <a:srgbClr val="E2E2E2"/>
              </a:gs>
              <a:gs pos="100000">
                <a:srgbClr val="F6F6F6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8A480B-2553-1D17-2EAF-8859042E3AC1}"/>
              </a:ext>
            </a:extLst>
          </p:cNvPr>
          <p:cNvSpPr txBox="1"/>
          <p:nvPr/>
        </p:nvSpPr>
        <p:spPr>
          <a:xfrm>
            <a:off x="1648708" y="309155"/>
            <a:ext cx="9304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246BE1"/>
                </a:solidFill>
              </a:rPr>
              <a:t>First model and </a:t>
            </a:r>
            <a:r>
              <a:rPr lang="it-IT" sz="6000" b="1" dirty="0" err="1">
                <a:solidFill>
                  <a:srgbClr val="246BE1"/>
                </a:solidFill>
              </a:rPr>
              <a:t>issues</a:t>
            </a:r>
            <a:endParaRPr lang="it-IT" sz="6000" b="1" dirty="0">
              <a:solidFill>
                <a:srgbClr val="246BE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9CFFD9-C036-A416-26E7-E291FB72E804}"/>
              </a:ext>
            </a:extLst>
          </p:cNvPr>
          <p:cNvSpPr txBox="1"/>
          <p:nvPr/>
        </p:nvSpPr>
        <p:spPr>
          <a:xfrm>
            <a:off x="1993328" y="1275124"/>
            <a:ext cx="924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Padding</a:t>
            </a:r>
            <a:r>
              <a:rPr lang="it-IT" b="1" dirty="0"/>
              <a:t>=‘</a:t>
            </a:r>
            <a:r>
              <a:rPr lang="it-IT" b="1" dirty="0" err="1"/>
              <a:t>same</a:t>
            </a:r>
            <a:r>
              <a:rPr lang="it-IT" b="1" dirty="0"/>
              <a:t>’</a:t>
            </a:r>
            <a:r>
              <a:rPr lang="it-IT" dirty="0"/>
              <a:t> and </a:t>
            </a:r>
            <a:r>
              <a:rPr lang="it-IT" dirty="0" err="1"/>
              <a:t>mantaining</a:t>
            </a:r>
            <a:r>
              <a:rPr lang="it-IT" dirty="0"/>
              <a:t> input size=output size </a:t>
            </a:r>
            <a:r>
              <a:rPr lang="it-IT" dirty="0" err="1"/>
              <a:t>causes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the </a:t>
            </a:r>
            <a:r>
              <a:rPr lang="it-IT" dirty="0" err="1"/>
              <a:t>edges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CD87D6D-AE2C-BB3B-A513-022CF4AC5825}"/>
              </a:ext>
            </a:extLst>
          </p:cNvPr>
          <p:cNvSpPr txBox="1"/>
          <p:nvPr/>
        </p:nvSpPr>
        <p:spPr>
          <a:xfrm>
            <a:off x="2568417" y="4108147"/>
            <a:ext cx="7417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PSNR between LR and HR: 52.43 dB 	PSNR between Predicted and HR: 40.82 dB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F0B84AD-669D-282C-C1F3-C5C42E77EB8C}"/>
              </a:ext>
            </a:extLst>
          </p:cNvPr>
          <p:cNvSpPr txBox="1"/>
          <p:nvPr/>
        </p:nvSpPr>
        <p:spPr>
          <a:xfrm>
            <a:off x="1993328" y="4631796"/>
            <a:ext cx="877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Padding</a:t>
            </a:r>
            <a:r>
              <a:rPr lang="it-IT" dirty="0"/>
              <a:t>=‘</a:t>
            </a:r>
            <a:r>
              <a:rPr lang="it-IT" dirty="0" err="1"/>
              <a:t>same</a:t>
            </a:r>
            <a:r>
              <a:rPr lang="it-IT" dirty="0"/>
              <a:t>’ </a:t>
            </a:r>
            <a:r>
              <a:rPr lang="it-IT" dirty="0" err="1"/>
              <a:t>uses</a:t>
            </a:r>
            <a:r>
              <a:rPr lang="it-IT" dirty="0"/>
              <a:t> 0-padding </a:t>
            </a:r>
            <a:r>
              <a:rPr lang="it-IT" dirty="0" err="1"/>
              <a:t>around</a:t>
            </a:r>
            <a:r>
              <a:rPr lang="it-IT" dirty="0"/>
              <a:t> the </a:t>
            </a:r>
            <a:r>
              <a:rPr lang="it-IT" dirty="0" err="1"/>
              <a:t>edges</a:t>
            </a:r>
            <a:r>
              <a:rPr lang="it-IT" dirty="0"/>
              <a:t>, to </a:t>
            </a:r>
            <a:r>
              <a:rPr lang="it-IT" dirty="0" err="1"/>
              <a:t>mantain</a:t>
            </a:r>
            <a:r>
              <a:rPr lang="it-IT" dirty="0"/>
              <a:t>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dimension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Introduces</a:t>
            </a:r>
            <a:r>
              <a:rPr lang="it-IT" dirty="0"/>
              <a:t> </a:t>
            </a:r>
            <a:r>
              <a:rPr lang="it-IT" b="1" dirty="0" err="1"/>
              <a:t>artifacts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and (</a:t>
            </a:r>
            <a:r>
              <a:rPr lang="it-IT" dirty="0" err="1"/>
              <a:t>especially</a:t>
            </a:r>
            <a:r>
              <a:rPr lang="it-IT" dirty="0"/>
              <a:t>) corners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A8F5FF-482E-04D3-C778-4DDA5A582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93" y="1731763"/>
            <a:ext cx="7339013" cy="23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2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2455</Words>
  <Application>Microsoft Office PowerPoint</Application>
  <PresentationFormat>Widescreen</PresentationFormat>
  <Paragraphs>254</Paragraphs>
  <Slides>39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Breganni</dc:creator>
  <cp:lastModifiedBy>Matteo Breganni</cp:lastModifiedBy>
  <cp:revision>61</cp:revision>
  <dcterms:created xsi:type="dcterms:W3CDTF">2024-12-06T11:55:14Z</dcterms:created>
  <dcterms:modified xsi:type="dcterms:W3CDTF">2025-02-11T14:40:34Z</dcterms:modified>
</cp:coreProperties>
</file>